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9"/>
  </p:notesMasterIdLst>
  <p:sldIdLst>
    <p:sldId id="256" r:id="rId2"/>
    <p:sldId id="257" r:id="rId3"/>
    <p:sldId id="277" r:id="rId4"/>
    <p:sldId id="307" r:id="rId5"/>
    <p:sldId id="276" r:id="rId6"/>
    <p:sldId id="286" r:id="rId7"/>
    <p:sldId id="258" r:id="rId8"/>
    <p:sldId id="279" r:id="rId9"/>
    <p:sldId id="280" r:id="rId10"/>
    <p:sldId id="308" r:id="rId11"/>
    <p:sldId id="281" r:id="rId12"/>
    <p:sldId id="282" r:id="rId13"/>
    <p:sldId id="284" r:id="rId14"/>
    <p:sldId id="283" r:id="rId15"/>
    <p:sldId id="285" r:id="rId16"/>
    <p:sldId id="309" r:id="rId17"/>
    <p:sldId id="310" r:id="rId18"/>
    <p:sldId id="259" r:id="rId19"/>
    <p:sldId id="287" r:id="rId20"/>
    <p:sldId id="288" r:id="rId21"/>
    <p:sldId id="289" r:id="rId22"/>
    <p:sldId id="295" r:id="rId23"/>
    <p:sldId id="290" r:id="rId24"/>
    <p:sldId id="291" r:id="rId25"/>
    <p:sldId id="292" r:id="rId26"/>
    <p:sldId id="293" r:id="rId27"/>
    <p:sldId id="294" r:id="rId28"/>
    <p:sldId id="296" r:id="rId29"/>
    <p:sldId id="311" r:id="rId30"/>
    <p:sldId id="298" r:id="rId31"/>
    <p:sldId id="300" r:id="rId32"/>
    <p:sldId id="301" r:id="rId33"/>
    <p:sldId id="302" r:id="rId34"/>
    <p:sldId id="303" r:id="rId35"/>
    <p:sldId id="304" r:id="rId36"/>
    <p:sldId id="305" r:id="rId37"/>
    <p:sldId id="274" r:id="rId38"/>
    <p:sldId id="306" r:id="rId39"/>
    <p:sldId id="313" r:id="rId40"/>
    <p:sldId id="326" r:id="rId41"/>
    <p:sldId id="333" r:id="rId42"/>
    <p:sldId id="341" r:id="rId43"/>
    <p:sldId id="342" r:id="rId44"/>
    <p:sldId id="343" r:id="rId45"/>
    <p:sldId id="340" r:id="rId46"/>
    <p:sldId id="344" r:id="rId47"/>
    <p:sldId id="345" r:id="rId48"/>
    <p:sldId id="346" r:id="rId49"/>
    <p:sldId id="347" r:id="rId50"/>
    <p:sldId id="348" r:id="rId51"/>
    <p:sldId id="380" r:id="rId52"/>
    <p:sldId id="327" r:id="rId53"/>
    <p:sldId id="335" r:id="rId54"/>
    <p:sldId id="351" r:id="rId55"/>
    <p:sldId id="352" r:id="rId56"/>
    <p:sldId id="353" r:id="rId57"/>
    <p:sldId id="354" r:id="rId58"/>
    <p:sldId id="356" r:id="rId59"/>
    <p:sldId id="357" r:id="rId60"/>
    <p:sldId id="355" r:id="rId61"/>
    <p:sldId id="358" r:id="rId62"/>
    <p:sldId id="359" r:id="rId63"/>
    <p:sldId id="349" r:id="rId64"/>
    <p:sldId id="361" r:id="rId65"/>
    <p:sldId id="363" r:id="rId66"/>
    <p:sldId id="360" r:id="rId67"/>
    <p:sldId id="362" r:id="rId68"/>
    <p:sldId id="378" r:id="rId69"/>
    <p:sldId id="379" r:id="rId70"/>
    <p:sldId id="328" r:id="rId71"/>
    <p:sldId id="334" r:id="rId72"/>
    <p:sldId id="365" r:id="rId73"/>
    <p:sldId id="366" r:id="rId74"/>
    <p:sldId id="367" r:id="rId75"/>
    <p:sldId id="368" r:id="rId76"/>
    <p:sldId id="370" r:id="rId77"/>
    <p:sldId id="369" r:id="rId78"/>
    <p:sldId id="371" r:id="rId79"/>
    <p:sldId id="372" r:id="rId80"/>
    <p:sldId id="373" r:id="rId81"/>
    <p:sldId id="374" r:id="rId82"/>
    <p:sldId id="375" r:id="rId83"/>
    <p:sldId id="364" r:id="rId84"/>
    <p:sldId id="376" r:id="rId85"/>
    <p:sldId id="377" r:id="rId86"/>
    <p:sldId id="329" r:id="rId87"/>
    <p:sldId id="336" r:id="rId88"/>
    <p:sldId id="382" r:id="rId89"/>
    <p:sldId id="383" r:id="rId90"/>
    <p:sldId id="384" r:id="rId91"/>
    <p:sldId id="385" r:id="rId92"/>
    <p:sldId id="381" r:id="rId93"/>
    <p:sldId id="386" r:id="rId94"/>
    <p:sldId id="387" r:id="rId95"/>
    <p:sldId id="388" r:id="rId96"/>
    <p:sldId id="389" r:id="rId97"/>
    <p:sldId id="330" r:id="rId98"/>
    <p:sldId id="337" r:id="rId99"/>
    <p:sldId id="392" r:id="rId100"/>
    <p:sldId id="424" r:id="rId101"/>
    <p:sldId id="391" r:id="rId102"/>
    <p:sldId id="393" r:id="rId103"/>
    <p:sldId id="394" r:id="rId104"/>
    <p:sldId id="395" r:id="rId105"/>
    <p:sldId id="396" r:id="rId106"/>
    <p:sldId id="397" r:id="rId107"/>
    <p:sldId id="390" r:id="rId108"/>
    <p:sldId id="398" r:id="rId109"/>
    <p:sldId id="399" r:id="rId110"/>
    <p:sldId id="400" r:id="rId111"/>
    <p:sldId id="401" r:id="rId112"/>
    <p:sldId id="331" r:id="rId113"/>
    <p:sldId id="402" r:id="rId114"/>
    <p:sldId id="403" r:id="rId115"/>
    <p:sldId id="404" r:id="rId116"/>
    <p:sldId id="420" r:id="rId117"/>
    <p:sldId id="405" r:id="rId118"/>
    <p:sldId id="406" r:id="rId119"/>
    <p:sldId id="338" r:id="rId120"/>
    <p:sldId id="407" r:id="rId121"/>
    <p:sldId id="408" r:id="rId122"/>
    <p:sldId id="423" r:id="rId123"/>
    <p:sldId id="409" r:id="rId124"/>
    <p:sldId id="410" r:id="rId125"/>
    <p:sldId id="419" r:id="rId126"/>
    <p:sldId id="332" r:id="rId127"/>
    <p:sldId id="411" r:id="rId128"/>
    <p:sldId id="412" r:id="rId129"/>
    <p:sldId id="421" r:id="rId130"/>
    <p:sldId id="413" r:id="rId131"/>
    <p:sldId id="414" r:id="rId132"/>
    <p:sldId id="415" r:id="rId133"/>
    <p:sldId id="339" r:id="rId134"/>
    <p:sldId id="416" r:id="rId135"/>
    <p:sldId id="417" r:id="rId136"/>
    <p:sldId id="418" r:id="rId137"/>
    <p:sldId id="422" r:id="rId1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2" autoAdjust="0"/>
    <p:restoredTop sz="94188" autoAdjust="0"/>
  </p:normalViewPr>
  <p:slideViewPr>
    <p:cSldViewPr>
      <p:cViewPr>
        <p:scale>
          <a:sx n="70" d="100"/>
          <a:sy n="70" d="100"/>
        </p:scale>
        <p:origin x="-2706" y="-10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1-07T16:07:45.39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0,'0'25,"0"-25</inkml:trace>
  <inkml:trace contextRef="#ctx0" brushRef="#br0" timeOffset="2824">2557 345,'0'24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A97B9E-D6B1-40CB-8AC7-210CA644A487}" type="datetimeFigureOut">
              <a:rPr lang="en-US" smtClean="0"/>
              <a:pPr/>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BE269-D69F-45BF-87B5-F3F75284DFD9}" type="slidenum">
              <a:rPr lang="en-US" smtClean="0"/>
              <a:pPr/>
              <a:t>‹#›</a:t>
            </a:fld>
            <a:endParaRPr lang="en-US"/>
          </a:p>
        </p:txBody>
      </p:sp>
    </p:spTree>
    <p:extLst>
      <p:ext uri="{BB962C8B-B14F-4D97-AF65-F5344CB8AC3E}">
        <p14:creationId xmlns:p14="http://schemas.microsoft.com/office/powerpoint/2010/main" val="82551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EBE269-D69F-45BF-87B5-F3F75284DFD9}"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BE269-D69F-45BF-87B5-F3F75284DFD9}" type="slidenum">
              <a:rPr lang="en-US" smtClean="0"/>
              <a:pPr/>
              <a:t>87</a:t>
            </a:fld>
            <a:endParaRPr lang="en-US"/>
          </a:p>
        </p:txBody>
      </p:sp>
    </p:spTree>
    <p:extLst>
      <p:ext uri="{BB962C8B-B14F-4D97-AF65-F5344CB8AC3E}">
        <p14:creationId xmlns:p14="http://schemas.microsoft.com/office/powerpoint/2010/main" val="124804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BE269-D69F-45BF-87B5-F3F75284DFD9}" type="slidenum">
              <a:rPr lang="en-US" smtClean="0"/>
              <a:pPr/>
              <a:t>88</a:t>
            </a:fld>
            <a:endParaRPr lang="en-US"/>
          </a:p>
        </p:txBody>
      </p:sp>
    </p:spTree>
    <p:extLst>
      <p:ext uri="{BB962C8B-B14F-4D97-AF65-F5344CB8AC3E}">
        <p14:creationId xmlns:p14="http://schemas.microsoft.com/office/powerpoint/2010/main" val="124804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BE269-D69F-45BF-87B5-F3F75284DFD9}" type="slidenum">
              <a:rPr lang="en-US" smtClean="0"/>
              <a:pPr/>
              <a:t>89</a:t>
            </a:fld>
            <a:endParaRPr lang="en-US"/>
          </a:p>
        </p:txBody>
      </p:sp>
    </p:spTree>
    <p:extLst>
      <p:ext uri="{BB962C8B-B14F-4D97-AF65-F5344CB8AC3E}">
        <p14:creationId xmlns:p14="http://schemas.microsoft.com/office/powerpoint/2010/main" val="124804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BE269-D69F-45BF-87B5-F3F75284DFD9}" type="slidenum">
              <a:rPr lang="en-US" smtClean="0"/>
              <a:pPr/>
              <a:t>90</a:t>
            </a:fld>
            <a:endParaRPr lang="en-US"/>
          </a:p>
        </p:txBody>
      </p:sp>
    </p:spTree>
    <p:extLst>
      <p:ext uri="{BB962C8B-B14F-4D97-AF65-F5344CB8AC3E}">
        <p14:creationId xmlns:p14="http://schemas.microsoft.com/office/powerpoint/2010/main" val="124804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BE269-D69F-45BF-87B5-F3F75284DFD9}" type="slidenum">
              <a:rPr lang="en-US" smtClean="0"/>
              <a:pPr/>
              <a:t>91</a:t>
            </a:fld>
            <a:endParaRPr lang="en-US"/>
          </a:p>
        </p:txBody>
      </p:sp>
    </p:spTree>
    <p:extLst>
      <p:ext uri="{BB962C8B-B14F-4D97-AF65-F5344CB8AC3E}">
        <p14:creationId xmlns:p14="http://schemas.microsoft.com/office/powerpoint/2010/main" val="124804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A6C80C-34EC-48E5-952F-B92CA27AF96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DD593-4472-4854-8335-593DD6171B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6C80C-34EC-48E5-952F-B92CA27AF96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DD593-4472-4854-8335-593DD6171B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6C80C-34EC-48E5-952F-B92CA27AF96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DD593-4472-4854-8335-593DD6171B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6C80C-34EC-48E5-952F-B92CA27AF96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DD593-4472-4854-8335-593DD6171B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A6C80C-34EC-48E5-952F-B92CA27AF96D}"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DD593-4472-4854-8335-593DD6171B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A6C80C-34EC-48E5-952F-B92CA27AF96D}"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DD593-4472-4854-8335-593DD6171B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A6C80C-34EC-48E5-952F-B92CA27AF96D}" type="datetimeFigureOut">
              <a:rPr lang="en-US" smtClean="0"/>
              <a:pPr/>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7DD593-4472-4854-8335-593DD6171B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A6C80C-34EC-48E5-952F-B92CA27AF96D}"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7DD593-4472-4854-8335-593DD6171B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6C80C-34EC-48E5-952F-B92CA27AF96D}"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7DD593-4472-4854-8335-593DD6171B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6C80C-34EC-48E5-952F-B92CA27AF96D}"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DD593-4472-4854-8335-593DD6171B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6C80C-34EC-48E5-952F-B92CA27AF96D}"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DD593-4472-4854-8335-593DD6171B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6C80C-34EC-48E5-952F-B92CA27AF96D}" type="datetimeFigureOut">
              <a:rPr lang="en-US" smtClean="0"/>
              <a:pPr/>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DD593-4472-4854-8335-593DD6171B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11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 Id="rId4" Type="http://schemas.openxmlformats.org/officeDocument/2006/relationships/image" Target="../media/image113.jpeg"/></Relationships>
</file>

<file path=ppt/slides/_rels/slide112.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6.gif"/><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7.jpeg"/><Relationship Id="rId1" Type="http://schemas.openxmlformats.org/officeDocument/2006/relationships/slideLayout" Target="../slideLayouts/slideLayout2.xml"/><Relationship Id="rId5" Type="http://schemas.openxmlformats.org/officeDocument/2006/relationships/image" Target="../media/image119.gif"/><Relationship Id="rId4" Type="http://schemas.openxmlformats.org/officeDocument/2006/relationships/image" Target="../media/image118.jpeg"/></Relationships>
</file>

<file path=ppt/slides/_rels/slide115.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21.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2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2.xml"/><Relationship Id="rId5" Type="http://schemas.openxmlformats.org/officeDocument/2006/relationships/image" Target="../media/image129.jpeg"/><Relationship Id="rId4" Type="http://schemas.openxmlformats.org/officeDocument/2006/relationships/image" Target="../media/image128.jpeg"/></Relationships>
</file>

<file path=ppt/slides/_rels/slide121.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http://www.youtube.com/watch?v=3IkAnVZpO5Y&amp;feature=player_detailpage"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37.gi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2.xml"/><Relationship Id="rId4" Type="http://schemas.openxmlformats.org/officeDocument/2006/relationships/image" Target="../media/image142.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50.gif"/><Relationship Id="rId2" Type="http://schemas.openxmlformats.org/officeDocument/2006/relationships/image" Target="../media/image149.gi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qFrRebVvj-w" TargetMode="External"/><Relationship Id="rId2" Type="http://schemas.openxmlformats.org/officeDocument/2006/relationships/hyperlink" Target="http://www.youtube.com/watch?v=v5Eo1YcLMC8&amp;feature=relate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3.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jpeg"/><Relationship Id="rId5" Type="http://schemas.microsoft.com/office/2007/relationships/hdphoto" Target="../media/hdphoto3.wdp"/><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youtube.com/watch?v=LqhvmUEdOYY"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youtube.com/watch?v=3nZaSrV6v6k&amp;feature=relat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1470025"/>
          </a:xfrm>
        </p:spPr>
        <p:txBody>
          <a:bodyPr>
            <a:noAutofit/>
          </a:bodyPr>
          <a:lstStyle/>
          <a:p>
            <a:r>
              <a:rPr lang="en-US" sz="11500" dirty="0" smtClean="0">
                <a:solidFill>
                  <a:srgbClr val="FFFF00"/>
                </a:solidFill>
                <a:latin typeface="Chiller" pitchFamily="82" charset="0"/>
              </a:rPr>
              <a:t>The Human Body</a:t>
            </a:r>
            <a:endParaRPr lang="en-US" sz="11500" dirty="0">
              <a:solidFill>
                <a:srgbClr val="FFFF00"/>
              </a:solidFill>
              <a:latin typeface="Chiller" pitchFamily="82" charset="0"/>
            </a:endParaRPr>
          </a:p>
        </p:txBody>
      </p:sp>
      <p:pic>
        <p:nvPicPr>
          <p:cNvPr id="3076" name="Picture 4" descr="http://i.livescience.com/images/i/25668/i02/human-body-systems.jpg?13324457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5" y="2729345"/>
            <a:ext cx="9144000" cy="3498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81000" y="457200"/>
            <a:ext cx="8229600" cy="1143000"/>
          </a:xfrm>
        </p:spPr>
        <p:txBody>
          <a:bodyPr/>
          <a:lstStyle/>
          <a:p>
            <a:r>
              <a:rPr lang="en-US" sz="4000" b="1" dirty="0">
                <a:solidFill>
                  <a:srgbClr val="009999"/>
                </a:solidFill>
              </a:rPr>
              <a:t>Sweat glands in the dermis layer</a:t>
            </a:r>
          </a:p>
        </p:txBody>
      </p:sp>
      <p:pic>
        <p:nvPicPr>
          <p:cNvPr id="182275" name="Picture 3" descr="sweatgland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02568" y="1981200"/>
            <a:ext cx="5436432" cy="335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2276" name="Text Box 4"/>
          <p:cNvSpPr txBox="1">
            <a:spLocks noChangeArrowheads="1"/>
          </p:cNvSpPr>
          <p:nvPr/>
        </p:nvSpPr>
        <p:spPr bwMode="auto">
          <a:xfrm>
            <a:off x="1752600" y="5334000"/>
            <a:ext cx="548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chemeClr val="bg1"/>
                </a:solidFill>
                <a:latin typeface="Arial" charset="0"/>
              </a:rPr>
              <a:t>Sweat glands secrete water, salts, calcium, and other metabolic waste.</a:t>
            </a:r>
          </a:p>
        </p:txBody>
      </p:sp>
    </p:spTree>
    <p:extLst>
      <p:ext uri="{BB962C8B-B14F-4D97-AF65-F5344CB8AC3E}">
        <p14:creationId xmlns:p14="http://schemas.microsoft.com/office/powerpoint/2010/main" val="30570776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Nervous System </a:t>
            </a:r>
            <a:r>
              <a:rPr lang="en-US" u="sng" dirty="0" smtClean="0"/>
              <a:t>VS</a:t>
            </a:r>
            <a:br>
              <a:rPr lang="en-US" u="sng" dirty="0" smtClean="0"/>
            </a:br>
            <a:r>
              <a:rPr lang="en-US" dirty="0" smtClean="0"/>
              <a:t>Peripheral Nervous System</a:t>
            </a:r>
            <a:endParaRPr lang="en-US" dirty="0"/>
          </a:p>
        </p:txBody>
      </p:sp>
      <p:sp>
        <p:nvSpPr>
          <p:cNvPr id="3" name="Content Placeholder 2"/>
          <p:cNvSpPr>
            <a:spLocks noGrp="1"/>
          </p:cNvSpPr>
          <p:nvPr>
            <p:ph idx="1"/>
          </p:nvPr>
        </p:nvSpPr>
        <p:spPr>
          <a:xfrm>
            <a:off x="4800600" y="1836737"/>
            <a:ext cx="3962400" cy="4525963"/>
          </a:xfrm>
        </p:spPr>
        <p:txBody>
          <a:bodyPr/>
          <a:lstStyle/>
          <a:p>
            <a:r>
              <a:rPr lang="en-US" dirty="0" smtClean="0"/>
              <a:t>Central Nervous System (Green) includes the brain and the spinal cord</a:t>
            </a:r>
          </a:p>
          <a:p>
            <a:endParaRPr lang="en-US" dirty="0"/>
          </a:p>
          <a:p>
            <a:r>
              <a:rPr lang="en-US" dirty="0" smtClean="0"/>
              <a:t>Peripheral Nervous System (Pink) is everything else</a:t>
            </a:r>
            <a:endParaRPr lang="en-US" dirty="0"/>
          </a:p>
        </p:txBody>
      </p:sp>
      <p:pic>
        <p:nvPicPr>
          <p:cNvPr id="4" name="Picture 2" descr="http://cf067b.medialib.glogster.com/media/21/219ea1f3876a1bf69150d2ba639cff345ea022e36900f14fc95362acc38a2c5a/the-nervous-system-7th-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82538"/>
            <a:ext cx="2971800" cy="53754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0" y="3368470"/>
            <a:ext cx="1905000" cy="923330"/>
          </a:xfrm>
          <a:prstGeom prst="rect">
            <a:avLst/>
          </a:prstGeom>
          <a:noFill/>
        </p:spPr>
        <p:txBody>
          <a:bodyPr wrap="square" rtlCol="0">
            <a:spAutoFit/>
          </a:bodyPr>
          <a:lstStyle/>
          <a:p>
            <a:r>
              <a:rPr lang="en-US" b="1" dirty="0" smtClean="0">
                <a:solidFill>
                  <a:srgbClr val="FF0000"/>
                </a:solidFill>
              </a:rPr>
              <a:t>** Color the CNS and the PNS different colors </a:t>
            </a:r>
            <a:endParaRPr lang="en-US" b="1" dirty="0">
              <a:solidFill>
                <a:srgbClr val="FF0000"/>
              </a:solidFill>
            </a:endParaRPr>
          </a:p>
        </p:txBody>
      </p:sp>
    </p:spTree>
    <p:extLst>
      <p:ext uri="{BB962C8B-B14F-4D97-AF65-F5344CB8AC3E}">
        <p14:creationId xmlns:p14="http://schemas.microsoft.com/office/powerpoint/2010/main" val="2447242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0"/>
            <a:ext cx="8229600" cy="1143000"/>
          </a:xfrm>
        </p:spPr>
        <p:txBody>
          <a:bodyPr/>
          <a:lstStyle/>
          <a:p>
            <a:r>
              <a:rPr lang="en-US" dirty="0" smtClean="0"/>
              <a:t>Nervous System</a:t>
            </a:r>
            <a:endParaRPr lang="en-US" dirty="0"/>
          </a:p>
        </p:txBody>
      </p:sp>
      <p:sp>
        <p:nvSpPr>
          <p:cNvPr id="3" name="Content Placeholder 2"/>
          <p:cNvSpPr>
            <a:spLocks noGrp="1"/>
          </p:cNvSpPr>
          <p:nvPr>
            <p:ph idx="1"/>
          </p:nvPr>
        </p:nvSpPr>
        <p:spPr>
          <a:xfrm>
            <a:off x="199030" y="990600"/>
            <a:ext cx="8534400" cy="5105400"/>
          </a:xfrm>
        </p:spPr>
        <p:txBody>
          <a:bodyPr/>
          <a:lstStyle/>
          <a:p>
            <a:pPr>
              <a:buNone/>
            </a:pPr>
            <a:r>
              <a:rPr lang="en-US" b="1" dirty="0" smtClean="0"/>
              <a:t>Major Organs/Parts Involved:</a:t>
            </a:r>
          </a:p>
          <a:p>
            <a:pPr>
              <a:buNone/>
            </a:pPr>
            <a:r>
              <a:rPr lang="en-US" dirty="0"/>
              <a:t> </a:t>
            </a:r>
            <a:r>
              <a:rPr lang="en-US" dirty="0" smtClean="0"/>
              <a:t>  3. </a:t>
            </a:r>
            <a:r>
              <a:rPr lang="en-US" u="sng" dirty="0" smtClean="0">
                <a:solidFill>
                  <a:srgbClr val="FF0000"/>
                </a:solidFill>
              </a:rPr>
              <a:t>Nerves</a:t>
            </a:r>
            <a:r>
              <a:rPr lang="en-US" dirty="0" smtClean="0">
                <a:solidFill>
                  <a:srgbClr val="FF0000"/>
                </a:solidFill>
              </a:rPr>
              <a:t> </a:t>
            </a:r>
            <a:r>
              <a:rPr lang="en-US" dirty="0" smtClean="0"/>
              <a:t>– enclosed, cable-like bundle </a:t>
            </a:r>
            <a:r>
              <a:rPr lang="en-US" dirty="0"/>
              <a:t>of axons</a:t>
            </a:r>
            <a:endParaRPr lang="en-US" dirty="0" smtClean="0"/>
          </a:p>
          <a:p>
            <a:pPr>
              <a:buNone/>
            </a:pPr>
            <a:r>
              <a:rPr lang="en-US" dirty="0" smtClean="0"/>
              <a:t>         that carry electrical impulses</a:t>
            </a:r>
          </a:p>
          <a:p>
            <a:pPr>
              <a:buNone/>
            </a:pPr>
            <a:endParaRPr lang="en-US" sz="3600" dirty="0">
              <a:solidFill>
                <a:srgbClr val="FF0000"/>
              </a:solidFill>
            </a:endParaRPr>
          </a:p>
          <a:p>
            <a:pPr>
              <a:buNone/>
            </a:pPr>
            <a:endParaRPr lang="en-US" sz="2800" dirty="0"/>
          </a:p>
        </p:txBody>
      </p:sp>
      <p:pic>
        <p:nvPicPr>
          <p:cNvPr id="4098" name="Picture 2" descr="http://www.peripheralneuropathytreatments.com/images/neuropothy_nerve_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105940"/>
            <a:ext cx="4156881" cy="33197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neuropathydoctor.com/wp-content/uploads/2011/03/nervo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805112"/>
            <a:ext cx="2209800" cy="401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26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Nervous System</a:t>
            </a:r>
            <a:endParaRPr lang="en-US" dirty="0"/>
          </a:p>
        </p:txBody>
      </p:sp>
      <p:sp>
        <p:nvSpPr>
          <p:cNvPr id="3" name="Content Placeholder 2"/>
          <p:cNvSpPr>
            <a:spLocks noGrp="1"/>
          </p:cNvSpPr>
          <p:nvPr>
            <p:ph idx="1"/>
          </p:nvPr>
        </p:nvSpPr>
        <p:spPr>
          <a:xfrm>
            <a:off x="228600" y="1371600"/>
            <a:ext cx="8610600" cy="1600200"/>
          </a:xfrm>
        </p:spPr>
        <p:txBody>
          <a:bodyPr/>
          <a:lstStyle/>
          <a:p>
            <a:pPr>
              <a:buNone/>
            </a:pPr>
            <a:r>
              <a:rPr lang="en-US" b="1" dirty="0" smtClean="0"/>
              <a:t>Major Organs/Parts Involved:</a:t>
            </a:r>
          </a:p>
          <a:p>
            <a:pPr>
              <a:buNone/>
            </a:pPr>
            <a:r>
              <a:rPr lang="en-US" dirty="0"/>
              <a:t> </a:t>
            </a:r>
            <a:r>
              <a:rPr lang="en-US" dirty="0" smtClean="0"/>
              <a:t>  4. </a:t>
            </a:r>
            <a:r>
              <a:rPr lang="en-US" u="sng" dirty="0" smtClean="0">
                <a:solidFill>
                  <a:srgbClr val="FF0000"/>
                </a:solidFill>
              </a:rPr>
              <a:t>Neuron</a:t>
            </a:r>
            <a:r>
              <a:rPr lang="en-US" dirty="0" smtClean="0">
                <a:solidFill>
                  <a:srgbClr val="FF0000"/>
                </a:solidFill>
              </a:rPr>
              <a:t> </a:t>
            </a:r>
            <a:r>
              <a:rPr lang="en-US" dirty="0" smtClean="0"/>
              <a:t>– nerve cell that processes information</a:t>
            </a:r>
          </a:p>
          <a:p>
            <a:pPr>
              <a:buNone/>
            </a:pPr>
            <a:endParaRPr lang="en-US" sz="3600" dirty="0">
              <a:solidFill>
                <a:srgbClr val="FF0000"/>
              </a:solidFill>
            </a:endParaRPr>
          </a:p>
          <a:p>
            <a:pPr>
              <a:buNone/>
            </a:pPr>
            <a:endParaRPr lang="en-US" sz="2800" dirty="0"/>
          </a:p>
        </p:txBody>
      </p:sp>
      <p:pic>
        <p:nvPicPr>
          <p:cNvPr id="4" name="Picture 3" descr="J:\Teachers &amp; Departments\Biology\Biology HHS 2012-2013\B 03 Human Body Systems &amp; Cell Differentiation\Body System Pics\neuron 2.png"/>
          <p:cNvPicPr/>
          <p:nvPr/>
        </p:nvPicPr>
        <p:blipFill>
          <a:blip r:embed="rId2" cstate="print"/>
          <a:srcRect/>
          <a:stretch>
            <a:fillRect/>
          </a:stretch>
        </p:blipFill>
        <p:spPr bwMode="auto">
          <a:xfrm>
            <a:off x="1951630" y="3045720"/>
            <a:ext cx="4724400" cy="3200400"/>
          </a:xfrm>
          <a:prstGeom prst="rect">
            <a:avLst/>
          </a:prstGeom>
          <a:noFill/>
          <a:ln w="9525">
            <a:noFill/>
            <a:miter lim="800000"/>
            <a:headEnd/>
            <a:tailEnd/>
          </a:ln>
        </p:spPr>
      </p:pic>
      <p:sp>
        <p:nvSpPr>
          <p:cNvPr id="5" name="Left Brace 4"/>
          <p:cNvSpPr/>
          <p:nvPr/>
        </p:nvSpPr>
        <p:spPr>
          <a:xfrm rot="16200000">
            <a:off x="4085228" y="3883921"/>
            <a:ext cx="457203" cy="47244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200400" y="6400800"/>
            <a:ext cx="2209800" cy="461665"/>
          </a:xfrm>
          <a:prstGeom prst="rect">
            <a:avLst/>
          </a:prstGeom>
          <a:noFill/>
        </p:spPr>
        <p:txBody>
          <a:bodyPr wrap="square" rtlCol="0">
            <a:spAutoFit/>
          </a:bodyPr>
          <a:lstStyle/>
          <a:p>
            <a:pPr algn="ctr"/>
            <a:r>
              <a:rPr lang="en-US" sz="2400" b="1" dirty="0" smtClean="0">
                <a:solidFill>
                  <a:srgbClr val="FF0000"/>
                </a:solidFill>
              </a:rPr>
              <a:t>Neuron</a:t>
            </a:r>
            <a:endParaRPr lang="en-US" sz="2400" b="1" dirty="0">
              <a:solidFill>
                <a:srgbClr val="FF0000"/>
              </a:solidFill>
            </a:endParaRPr>
          </a:p>
        </p:txBody>
      </p:sp>
      <p:sp>
        <p:nvSpPr>
          <p:cNvPr id="7" name="TextBox 6"/>
          <p:cNvSpPr txBox="1"/>
          <p:nvPr/>
        </p:nvSpPr>
        <p:spPr>
          <a:xfrm>
            <a:off x="3962400" y="2819400"/>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8" name="TextBox 7"/>
          <p:cNvSpPr txBox="1"/>
          <p:nvPr/>
        </p:nvSpPr>
        <p:spPr>
          <a:xfrm>
            <a:off x="4482152" y="3386625"/>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9" name="TextBox 8"/>
          <p:cNvSpPr txBox="1"/>
          <p:nvPr/>
        </p:nvSpPr>
        <p:spPr>
          <a:xfrm>
            <a:off x="5265761" y="3897868"/>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10" name="TextBox 9"/>
          <p:cNvSpPr txBox="1"/>
          <p:nvPr/>
        </p:nvSpPr>
        <p:spPr>
          <a:xfrm>
            <a:off x="5791200" y="4423154"/>
            <a:ext cx="1406288" cy="830997"/>
          </a:xfrm>
          <a:prstGeom prst="rect">
            <a:avLst/>
          </a:prstGeom>
          <a:solidFill>
            <a:schemeClr val="bg1"/>
          </a:solidFill>
          <a:ln w="28575">
            <a:solidFill>
              <a:schemeClr val="bg1"/>
            </a:solidFill>
          </a:ln>
        </p:spPr>
        <p:txBody>
          <a:bodyPr wrap="square" rtlCol="0">
            <a:spAutoFit/>
          </a:bodyPr>
          <a:lstStyle/>
          <a:p>
            <a:endParaRPr lang="en-US" sz="4800" dirty="0"/>
          </a:p>
        </p:txBody>
      </p:sp>
      <p:sp>
        <p:nvSpPr>
          <p:cNvPr id="11" name="TextBox 10"/>
          <p:cNvSpPr txBox="1"/>
          <p:nvPr/>
        </p:nvSpPr>
        <p:spPr>
          <a:xfrm>
            <a:off x="4114800" y="4233071"/>
            <a:ext cx="406874" cy="342938"/>
          </a:xfrm>
          <a:prstGeom prst="rect">
            <a:avLst/>
          </a:prstGeom>
          <a:solidFill>
            <a:schemeClr val="bg1"/>
          </a:solidFill>
          <a:ln w="28575">
            <a:solidFill>
              <a:schemeClr val="bg1"/>
            </a:solidFill>
          </a:ln>
        </p:spPr>
        <p:txBody>
          <a:bodyPr wrap="square" rtlCol="0">
            <a:spAutoFit/>
          </a:bodyPr>
          <a:lstStyle/>
          <a:p>
            <a:endParaRPr lang="en-US" sz="4800" dirty="0"/>
          </a:p>
        </p:txBody>
      </p:sp>
      <p:cxnSp>
        <p:nvCxnSpPr>
          <p:cNvPr id="13" name="Straight Connector 12"/>
          <p:cNvCxnSpPr/>
          <p:nvPr/>
        </p:nvCxnSpPr>
        <p:spPr>
          <a:xfrm>
            <a:off x="3962400" y="4038600"/>
            <a:ext cx="2819400" cy="13562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595048" y="4038600"/>
            <a:ext cx="367352" cy="725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85045" y="5405005"/>
            <a:ext cx="183676" cy="30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39354" y="5394883"/>
            <a:ext cx="2209800" cy="445532"/>
          </a:xfrm>
          <a:prstGeom prst="rect">
            <a:avLst/>
          </a:prstGeom>
          <a:solidFill>
            <a:schemeClr val="bg1"/>
          </a:solidFill>
          <a:ln w="28575">
            <a:solidFill>
              <a:schemeClr val="tx1"/>
            </a:solidFill>
          </a:ln>
        </p:spPr>
        <p:txBody>
          <a:bodyPr wrap="square" rtlCol="0">
            <a:spAutoFit/>
          </a:bodyPr>
          <a:lstStyle/>
          <a:p>
            <a:endParaRPr lang="en-US" dirty="0"/>
          </a:p>
        </p:txBody>
      </p:sp>
      <p:cxnSp>
        <p:nvCxnSpPr>
          <p:cNvPr id="21" name="Straight Connector 20"/>
          <p:cNvCxnSpPr/>
          <p:nvPr/>
        </p:nvCxnSpPr>
        <p:spPr>
          <a:xfrm flipH="1">
            <a:off x="3749155" y="5136243"/>
            <a:ext cx="569082" cy="454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58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74" y="0"/>
            <a:ext cx="8229600" cy="1143000"/>
          </a:xfrm>
        </p:spPr>
        <p:txBody>
          <a:bodyPr/>
          <a:lstStyle/>
          <a:p>
            <a:r>
              <a:rPr lang="en-US" dirty="0" smtClean="0"/>
              <a:t>Nervous System</a:t>
            </a:r>
            <a:endParaRPr lang="en-US" dirty="0"/>
          </a:p>
        </p:txBody>
      </p:sp>
      <p:sp>
        <p:nvSpPr>
          <p:cNvPr id="3" name="Content Placeholder 2"/>
          <p:cNvSpPr>
            <a:spLocks noGrp="1"/>
          </p:cNvSpPr>
          <p:nvPr>
            <p:ph idx="1"/>
          </p:nvPr>
        </p:nvSpPr>
        <p:spPr>
          <a:xfrm>
            <a:off x="216374" y="1219200"/>
            <a:ext cx="8775226" cy="1600200"/>
          </a:xfrm>
        </p:spPr>
        <p:txBody>
          <a:bodyPr>
            <a:normAutofit fontScale="92500" lnSpcReduction="10000"/>
          </a:bodyPr>
          <a:lstStyle/>
          <a:p>
            <a:pPr>
              <a:buNone/>
            </a:pPr>
            <a:r>
              <a:rPr lang="en-US" b="1" dirty="0" smtClean="0"/>
              <a:t>Major Organs/Parts Involved:</a:t>
            </a:r>
          </a:p>
          <a:p>
            <a:pPr>
              <a:buNone/>
            </a:pPr>
            <a:r>
              <a:rPr lang="en-US" dirty="0"/>
              <a:t> </a:t>
            </a:r>
            <a:r>
              <a:rPr lang="en-US" dirty="0" smtClean="0"/>
              <a:t>  a. </a:t>
            </a:r>
            <a:r>
              <a:rPr lang="en-US" u="sng" dirty="0" smtClean="0">
                <a:solidFill>
                  <a:srgbClr val="FF0000"/>
                </a:solidFill>
              </a:rPr>
              <a:t>Dendrites</a:t>
            </a:r>
            <a:r>
              <a:rPr lang="en-US" dirty="0" smtClean="0">
                <a:solidFill>
                  <a:srgbClr val="FF0000"/>
                </a:solidFill>
              </a:rPr>
              <a:t> </a:t>
            </a:r>
            <a:r>
              <a:rPr lang="en-US" dirty="0" smtClean="0"/>
              <a:t>– branch-like </a:t>
            </a:r>
            <a:r>
              <a:rPr lang="en-US" dirty="0"/>
              <a:t>projections </a:t>
            </a:r>
            <a:r>
              <a:rPr lang="en-US" dirty="0" smtClean="0"/>
              <a:t>from neuron</a:t>
            </a:r>
            <a:r>
              <a:rPr lang="en-US" dirty="0"/>
              <a:t>; </a:t>
            </a:r>
            <a:endParaRPr lang="en-US" dirty="0" smtClean="0"/>
          </a:p>
          <a:p>
            <a:pPr>
              <a:buNone/>
            </a:pPr>
            <a:r>
              <a:rPr lang="en-US" dirty="0" smtClean="0"/>
              <a:t>         carries impulse </a:t>
            </a:r>
            <a:r>
              <a:rPr lang="en-US" b="1" dirty="0" smtClean="0"/>
              <a:t>to</a:t>
            </a:r>
            <a:r>
              <a:rPr lang="en-US" dirty="0" smtClean="0"/>
              <a:t> cell body</a:t>
            </a:r>
          </a:p>
          <a:p>
            <a:pPr>
              <a:buNone/>
            </a:pPr>
            <a:endParaRPr lang="en-US" sz="3600" dirty="0">
              <a:solidFill>
                <a:srgbClr val="FF0000"/>
              </a:solidFill>
            </a:endParaRPr>
          </a:p>
          <a:p>
            <a:pPr>
              <a:buNone/>
            </a:pPr>
            <a:endParaRPr lang="en-US" sz="2800" dirty="0"/>
          </a:p>
        </p:txBody>
      </p:sp>
      <p:pic>
        <p:nvPicPr>
          <p:cNvPr id="4" name="Picture 3" descr="J:\Teachers &amp; Departments\Biology\Biology HHS 2012-2013\B 03 Human Body Systems &amp; Cell Differentiation\Body System Pics\neuron 2.png"/>
          <p:cNvPicPr/>
          <p:nvPr/>
        </p:nvPicPr>
        <p:blipFill>
          <a:blip r:embed="rId2" cstate="print"/>
          <a:srcRect/>
          <a:stretch>
            <a:fillRect/>
          </a:stretch>
        </p:blipFill>
        <p:spPr bwMode="auto">
          <a:xfrm>
            <a:off x="1951630" y="3045720"/>
            <a:ext cx="4724400" cy="3200400"/>
          </a:xfrm>
          <a:prstGeom prst="rect">
            <a:avLst/>
          </a:prstGeom>
          <a:noFill/>
          <a:ln w="9525">
            <a:noFill/>
            <a:miter lim="800000"/>
            <a:headEnd/>
            <a:tailEnd/>
          </a:ln>
        </p:spPr>
      </p:pic>
      <p:sp>
        <p:nvSpPr>
          <p:cNvPr id="5" name="Left Brace 4"/>
          <p:cNvSpPr/>
          <p:nvPr/>
        </p:nvSpPr>
        <p:spPr>
          <a:xfrm rot="16200000">
            <a:off x="4085228" y="3883921"/>
            <a:ext cx="457203" cy="47244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200400" y="6400800"/>
            <a:ext cx="2209800" cy="461665"/>
          </a:xfrm>
          <a:prstGeom prst="rect">
            <a:avLst/>
          </a:prstGeom>
          <a:noFill/>
        </p:spPr>
        <p:txBody>
          <a:bodyPr wrap="square" rtlCol="0">
            <a:spAutoFit/>
          </a:bodyPr>
          <a:lstStyle/>
          <a:p>
            <a:pPr algn="ctr"/>
            <a:r>
              <a:rPr lang="en-US" sz="2400" b="1" dirty="0" smtClean="0"/>
              <a:t>Neuron</a:t>
            </a:r>
            <a:endParaRPr lang="en-US" sz="2400" b="1" dirty="0"/>
          </a:p>
        </p:txBody>
      </p:sp>
      <p:sp>
        <p:nvSpPr>
          <p:cNvPr id="7" name="TextBox 6"/>
          <p:cNvSpPr txBox="1"/>
          <p:nvPr/>
        </p:nvSpPr>
        <p:spPr>
          <a:xfrm>
            <a:off x="3962400" y="2819400"/>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8" name="TextBox 7"/>
          <p:cNvSpPr txBox="1"/>
          <p:nvPr/>
        </p:nvSpPr>
        <p:spPr>
          <a:xfrm>
            <a:off x="4482152" y="3386625"/>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9" name="TextBox 8"/>
          <p:cNvSpPr txBox="1"/>
          <p:nvPr/>
        </p:nvSpPr>
        <p:spPr>
          <a:xfrm>
            <a:off x="5265761" y="3897868"/>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10" name="TextBox 9"/>
          <p:cNvSpPr txBox="1"/>
          <p:nvPr/>
        </p:nvSpPr>
        <p:spPr>
          <a:xfrm>
            <a:off x="5791200" y="4423154"/>
            <a:ext cx="1406288" cy="830997"/>
          </a:xfrm>
          <a:prstGeom prst="rect">
            <a:avLst/>
          </a:prstGeom>
          <a:solidFill>
            <a:schemeClr val="bg1"/>
          </a:solidFill>
          <a:ln w="28575">
            <a:solidFill>
              <a:schemeClr val="bg1"/>
            </a:solidFill>
          </a:ln>
        </p:spPr>
        <p:txBody>
          <a:bodyPr wrap="square" rtlCol="0">
            <a:spAutoFit/>
          </a:bodyPr>
          <a:lstStyle/>
          <a:p>
            <a:endParaRPr lang="en-US" sz="4800" dirty="0"/>
          </a:p>
        </p:txBody>
      </p:sp>
      <p:sp>
        <p:nvSpPr>
          <p:cNvPr id="11" name="TextBox 10"/>
          <p:cNvSpPr txBox="1"/>
          <p:nvPr/>
        </p:nvSpPr>
        <p:spPr>
          <a:xfrm>
            <a:off x="4114800" y="4233071"/>
            <a:ext cx="406874" cy="342938"/>
          </a:xfrm>
          <a:prstGeom prst="rect">
            <a:avLst/>
          </a:prstGeom>
          <a:solidFill>
            <a:schemeClr val="bg1"/>
          </a:solidFill>
          <a:ln w="28575">
            <a:solidFill>
              <a:schemeClr val="bg1"/>
            </a:solidFill>
          </a:ln>
        </p:spPr>
        <p:txBody>
          <a:bodyPr wrap="square" rtlCol="0">
            <a:spAutoFit/>
          </a:bodyPr>
          <a:lstStyle/>
          <a:p>
            <a:endParaRPr lang="en-US" sz="4800" dirty="0"/>
          </a:p>
        </p:txBody>
      </p:sp>
      <p:cxnSp>
        <p:nvCxnSpPr>
          <p:cNvPr id="13" name="Straight Connector 12"/>
          <p:cNvCxnSpPr/>
          <p:nvPr/>
        </p:nvCxnSpPr>
        <p:spPr>
          <a:xfrm>
            <a:off x="3962400" y="4038600"/>
            <a:ext cx="2819400" cy="13562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595048" y="4038600"/>
            <a:ext cx="367352" cy="725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85045" y="5405005"/>
            <a:ext cx="183676" cy="30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39354" y="5394883"/>
            <a:ext cx="2209800" cy="445532"/>
          </a:xfrm>
          <a:prstGeom prst="rect">
            <a:avLst/>
          </a:prstGeom>
          <a:solidFill>
            <a:schemeClr val="bg1"/>
          </a:solidFill>
          <a:ln w="28575">
            <a:solidFill>
              <a:schemeClr val="tx1"/>
            </a:solidFill>
          </a:ln>
        </p:spPr>
        <p:txBody>
          <a:bodyPr wrap="square" rtlCol="0">
            <a:spAutoFit/>
          </a:bodyPr>
          <a:lstStyle/>
          <a:p>
            <a:endParaRPr lang="en-US" dirty="0"/>
          </a:p>
        </p:txBody>
      </p:sp>
      <p:cxnSp>
        <p:nvCxnSpPr>
          <p:cNvPr id="21" name="Straight Connector 20"/>
          <p:cNvCxnSpPr/>
          <p:nvPr/>
        </p:nvCxnSpPr>
        <p:spPr>
          <a:xfrm flipH="1">
            <a:off x="3749155" y="5136243"/>
            <a:ext cx="569082" cy="454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62400" y="2819400"/>
            <a:ext cx="2209800" cy="461665"/>
          </a:xfrm>
          <a:prstGeom prst="rect">
            <a:avLst/>
          </a:prstGeom>
          <a:solidFill>
            <a:schemeClr val="bg1"/>
          </a:solidFill>
          <a:ln w="28575">
            <a:solidFill>
              <a:schemeClr val="tx1"/>
            </a:solidFill>
          </a:ln>
        </p:spPr>
        <p:txBody>
          <a:bodyPr wrap="square" rtlCol="0">
            <a:spAutoFit/>
          </a:bodyPr>
          <a:lstStyle/>
          <a:p>
            <a:pPr algn="ctr"/>
            <a:r>
              <a:rPr lang="en-US" sz="2400" b="1" dirty="0" smtClean="0">
                <a:solidFill>
                  <a:srgbClr val="FF0000"/>
                </a:solidFill>
              </a:rPr>
              <a:t>Dendrites</a:t>
            </a:r>
            <a:endParaRPr lang="en-US" sz="2400" b="1" dirty="0">
              <a:solidFill>
                <a:srgbClr val="FF0000"/>
              </a:solidFill>
            </a:endParaRPr>
          </a:p>
        </p:txBody>
      </p:sp>
    </p:spTree>
    <p:extLst>
      <p:ext uri="{BB962C8B-B14F-4D97-AF65-F5344CB8AC3E}">
        <p14:creationId xmlns:p14="http://schemas.microsoft.com/office/powerpoint/2010/main" val="28909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74" y="0"/>
            <a:ext cx="8229600" cy="1143000"/>
          </a:xfrm>
        </p:spPr>
        <p:txBody>
          <a:bodyPr/>
          <a:lstStyle/>
          <a:p>
            <a:r>
              <a:rPr lang="en-US" dirty="0" smtClean="0"/>
              <a:t>Nervous System</a:t>
            </a:r>
            <a:endParaRPr lang="en-US" dirty="0"/>
          </a:p>
        </p:txBody>
      </p:sp>
      <p:sp>
        <p:nvSpPr>
          <p:cNvPr id="3" name="Content Placeholder 2"/>
          <p:cNvSpPr>
            <a:spLocks noGrp="1"/>
          </p:cNvSpPr>
          <p:nvPr>
            <p:ph idx="1"/>
          </p:nvPr>
        </p:nvSpPr>
        <p:spPr>
          <a:xfrm>
            <a:off x="216374" y="1219200"/>
            <a:ext cx="8775226" cy="1600200"/>
          </a:xfrm>
        </p:spPr>
        <p:txBody>
          <a:bodyPr>
            <a:normAutofit/>
          </a:bodyPr>
          <a:lstStyle/>
          <a:p>
            <a:pPr>
              <a:buNone/>
            </a:pPr>
            <a:r>
              <a:rPr lang="en-US" b="1" dirty="0" smtClean="0"/>
              <a:t>Major Organs/Parts Involved:</a:t>
            </a:r>
          </a:p>
          <a:p>
            <a:pPr>
              <a:buNone/>
            </a:pPr>
            <a:r>
              <a:rPr lang="en-US" dirty="0"/>
              <a:t> </a:t>
            </a:r>
            <a:r>
              <a:rPr lang="en-US" dirty="0" smtClean="0"/>
              <a:t>  </a:t>
            </a:r>
            <a:r>
              <a:rPr lang="en-US" dirty="0"/>
              <a:t>b</a:t>
            </a:r>
            <a:r>
              <a:rPr lang="en-US" dirty="0" smtClean="0"/>
              <a:t>. </a:t>
            </a:r>
            <a:r>
              <a:rPr lang="en-US" u="sng" dirty="0" smtClean="0">
                <a:solidFill>
                  <a:srgbClr val="FF0000"/>
                </a:solidFill>
              </a:rPr>
              <a:t>Cell Body</a:t>
            </a:r>
            <a:r>
              <a:rPr lang="en-US" dirty="0" smtClean="0">
                <a:solidFill>
                  <a:srgbClr val="FF0000"/>
                </a:solidFill>
              </a:rPr>
              <a:t> </a:t>
            </a:r>
            <a:r>
              <a:rPr lang="en-US" dirty="0" smtClean="0"/>
              <a:t>– soma; contains nucleus</a:t>
            </a:r>
          </a:p>
          <a:p>
            <a:pPr>
              <a:buNone/>
            </a:pPr>
            <a:endParaRPr lang="en-US" sz="3600" dirty="0">
              <a:solidFill>
                <a:srgbClr val="FF0000"/>
              </a:solidFill>
            </a:endParaRPr>
          </a:p>
          <a:p>
            <a:pPr>
              <a:buNone/>
            </a:pPr>
            <a:endParaRPr lang="en-US" sz="2800" dirty="0"/>
          </a:p>
        </p:txBody>
      </p:sp>
      <p:pic>
        <p:nvPicPr>
          <p:cNvPr id="4" name="Picture 3" descr="J:\Teachers &amp; Departments\Biology\Biology HHS 2012-2013\B 03 Human Body Systems &amp; Cell Differentiation\Body System Pics\neuron 2.png"/>
          <p:cNvPicPr/>
          <p:nvPr/>
        </p:nvPicPr>
        <p:blipFill>
          <a:blip r:embed="rId2" cstate="print"/>
          <a:srcRect/>
          <a:stretch>
            <a:fillRect/>
          </a:stretch>
        </p:blipFill>
        <p:spPr bwMode="auto">
          <a:xfrm>
            <a:off x="1951630" y="3045720"/>
            <a:ext cx="4724400" cy="3200400"/>
          </a:xfrm>
          <a:prstGeom prst="rect">
            <a:avLst/>
          </a:prstGeom>
          <a:noFill/>
          <a:ln w="9525">
            <a:noFill/>
            <a:miter lim="800000"/>
            <a:headEnd/>
            <a:tailEnd/>
          </a:ln>
        </p:spPr>
      </p:pic>
      <p:sp>
        <p:nvSpPr>
          <p:cNvPr id="5" name="Left Brace 4"/>
          <p:cNvSpPr/>
          <p:nvPr/>
        </p:nvSpPr>
        <p:spPr>
          <a:xfrm rot="16200000">
            <a:off x="4085228" y="3883921"/>
            <a:ext cx="457203" cy="47244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200400" y="6400800"/>
            <a:ext cx="2209800" cy="461665"/>
          </a:xfrm>
          <a:prstGeom prst="rect">
            <a:avLst/>
          </a:prstGeom>
          <a:noFill/>
        </p:spPr>
        <p:txBody>
          <a:bodyPr wrap="square" rtlCol="0">
            <a:spAutoFit/>
          </a:bodyPr>
          <a:lstStyle/>
          <a:p>
            <a:pPr algn="ctr"/>
            <a:r>
              <a:rPr lang="en-US" sz="2400" b="1" dirty="0" smtClean="0"/>
              <a:t>Neuron</a:t>
            </a:r>
            <a:endParaRPr lang="en-US" sz="2400" b="1" dirty="0"/>
          </a:p>
        </p:txBody>
      </p:sp>
      <p:sp>
        <p:nvSpPr>
          <p:cNvPr id="7" name="TextBox 6"/>
          <p:cNvSpPr txBox="1"/>
          <p:nvPr/>
        </p:nvSpPr>
        <p:spPr>
          <a:xfrm>
            <a:off x="3962400" y="2819400"/>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8" name="TextBox 7"/>
          <p:cNvSpPr txBox="1"/>
          <p:nvPr/>
        </p:nvSpPr>
        <p:spPr>
          <a:xfrm>
            <a:off x="4482152" y="3386625"/>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9" name="TextBox 8"/>
          <p:cNvSpPr txBox="1"/>
          <p:nvPr/>
        </p:nvSpPr>
        <p:spPr>
          <a:xfrm>
            <a:off x="5265761" y="3897868"/>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10" name="TextBox 9"/>
          <p:cNvSpPr txBox="1"/>
          <p:nvPr/>
        </p:nvSpPr>
        <p:spPr>
          <a:xfrm>
            <a:off x="5791200" y="4423154"/>
            <a:ext cx="1406288" cy="830997"/>
          </a:xfrm>
          <a:prstGeom prst="rect">
            <a:avLst/>
          </a:prstGeom>
          <a:solidFill>
            <a:schemeClr val="bg1"/>
          </a:solidFill>
          <a:ln w="28575">
            <a:solidFill>
              <a:schemeClr val="bg1"/>
            </a:solidFill>
          </a:ln>
        </p:spPr>
        <p:txBody>
          <a:bodyPr wrap="square" rtlCol="0">
            <a:spAutoFit/>
          </a:bodyPr>
          <a:lstStyle/>
          <a:p>
            <a:endParaRPr lang="en-US" sz="4800" dirty="0"/>
          </a:p>
        </p:txBody>
      </p:sp>
      <p:sp>
        <p:nvSpPr>
          <p:cNvPr id="11" name="TextBox 10"/>
          <p:cNvSpPr txBox="1"/>
          <p:nvPr/>
        </p:nvSpPr>
        <p:spPr>
          <a:xfrm>
            <a:off x="4114800" y="4233071"/>
            <a:ext cx="406874" cy="342938"/>
          </a:xfrm>
          <a:prstGeom prst="rect">
            <a:avLst/>
          </a:prstGeom>
          <a:solidFill>
            <a:schemeClr val="bg1"/>
          </a:solidFill>
          <a:ln w="28575">
            <a:solidFill>
              <a:schemeClr val="bg1"/>
            </a:solidFill>
          </a:ln>
        </p:spPr>
        <p:txBody>
          <a:bodyPr wrap="square" rtlCol="0">
            <a:spAutoFit/>
          </a:bodyPr>
          <a:lstStyle/>
          <a:p>
            <a:endParaRPr lang="en-US" sz="4800" dirty="0"/>
          </a:p>
        </p:txBody>
      </p:sp>
      <p:cxnSp>
        <p:nvCxnSpPr>
          <p:cNvPr id="13" name="Straight Connector 12"/>
          <p:cNvCxnSpPr/>
          <p:nvPr/>
        </p:nvCxnSpPr>
        <p:spPr>
          <a:xfrm>
            <a:off x="3962400" y="4038600"/>
            <a:ext cx="2819400" cy="13562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595048" y="4038600"/>
            <a:ext cx="367352" cy="725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85045" y="5405005"/>
            <a:ext cx="183676" cy="30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39354" y="5394883"/>
            <a:ext cx="2209800" cy="445532"/>
          </a:xfrm>
          <a:prstGeom prst="rect">
            <a:avLst/>
          </a:prstGeom>
          <a:solidFill>
            <a:schemeClr val="bg1"/>
          </a:solidFill>
          <a:ln w="28575">
            <a:solidFill>
              <a:schemeClr val="tx1"/>
            </a:solidFill>
          </a:ln>
        </p:spPr>
        <p:txBody>
          <a:bodyPr wrap="square" rtlCol="0">
            <a:spAutoFit/>
          </a:bodyPr>
          <a:lstStyle/>
          <a:p>
            <a:endParaRPr lang="en-US" dirty="0"/>
          </a:p>
        </p:txBody>
      </p:sp>
      <p:cxnSp>
        <p:nvCxnSpPr>
          <p:cNvPr id="21" name="Straight Connector 20"/>
          <p:cNvCxnSpPr/>
          <p:nvPr/>
        </p:nvCxnSpPr>
        <p:spPr>
          <a:xfrm flipH="1">
            <a:off x="3749155" y="5136243"/>
            <a:ext cx="569082" cy="454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62400" y="2819400"/>
            <a:ext cx="2209800" cy="461665"/>
          </a:xfrm>
          <a:prstGeom prst="rect">
            <a:avLst/>
          </a:prstGeom>
          <a:solidFill>
            <a:schemeClr val="bg1"/>
          </a:solidFill>
          <a:ln w="28575">
            <a:solidFill>
              <a:schemeClr val="tx1"/>
            </a:solidFill>
          </a:ln>
        </p:spPr>
        <p:txBody>
          <a:bodyPr wrap="square" rtlCol="0">
            <a:spAutoFit/>
          </a:bodyPr>
          <a:lstStyle/>
          <a:p>
            <a:pPr algn="ctr"/>
            <a:r>
              <a:rPr lang="en-US" sz="2400" b="1" dirty="0" smtClean="0"/>
              <a:t>Dendrites</a:t>
            </a:r>
            <a:endParaRPr lang="en-US" sz="2400" b="1" dirty="0"/>
          </a:p>
        </p:txBody>
      </p:sp>
      <p:sp>
        <p:nvSpPr>
          <p:cNvPr id="19" name="TextBox 18"/>
          <p:cNvSpPr txBox="1"/>
          <p:nvPr/>
        </p:nvSpPr>
        <p:spPr>
          <a:xfrm>
            <a:off x="4482152" y="3386625"/>
            <a:ext cx="2209800" cy="461665"/>
          </a:xfrm>
          <a:prstGeom prst="rect">
            <a:avLst/>
          </a:prstGeom>
          <a:solidFill>
            <a:schemeClr val="bg1"/>
          </a:solidFill>
          <a:ln w="28575">
            <a:solidFill>
              <a:schemeClr val="tx1"/>
            </a:solidFill>
          </a:ln>
        </p:spPr>
        <p:txBody>
          <a:bodyPr wrap="square" rtlCol="0">
            <a:spAutoFit/>
          </a:bodyPr>
          <a:lstStyle/>
          <a:p>
            <a:pPr algn="ctr"/>
            <a:r>
              <a:rPr lang="en-US" sz="2400" b="1" dirty="0" smtClean="0">
                <a:solidFill>
                  <a:srgbClr val="FF0000"/>
                </a:solidFill>
              </a:rPr>
              <a:t>Cell Body</a:t>
            </a:r>
            <a:endParaRPr lang="en-US" sz="2400" b="1" dirty="0">
              <a:solidFill>
                <a:srgbClr val="FF0000"/>
              </a:solidFill>
            </a:endParaRPr>
          </a:p>
        </p:txBody>
      </p:sp>
    </p:spTree>
    <p:extLst>
      <p:ext uri="{BB962C8B-B14F-4D97-AF65-F5344CB8AC3E}">
        <p14:creationId xmlns:p14="http://schemas.microsoft.com/office/powerpoint/2010/main" val="52199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74" y="0"/>
            <a:ext cx="8229600" cy="1143000"/>
          </a:xfrm>
        </p:spPr>
        <p:txBody>
          <a:bodyPr/>
          <a:lstStyle/>
          <a:p>
            <a:r>
              <a:rPr lang="en-US" dirty="0" smtClean="0"/>
              <a:t>Nervous System</a:t>
            </a:r>
            <a:endParaRPr lang="en-US" dirty="0"/>
          </a:p>
        </p:txBody>
      </p:sp>
      <p:sp>
        <p:nvSpPr>
          <p:cNvPr id="3" name="Content Placeholder 2"/>
          <p:cNvSpPr>
            <a:spLocks noGrp="1"/>
          </p:cNvSpPr>
          <p:nvPr>
            <p:ph idx="1"/>
          </p:nvPr>
        </p:nvSpPr>
        <p:spPr>
          <a:xfrm>
            <a:off x="216374" y="1219200"/>
            <a:ext cx="8775226" cy="1600200"/>
          </a:xfrm>
        </p:spPr>
        <p:txBody>
          <a:bodyPr>
            <a:normAutofit fontScale="92500" lnSpcReduction="10000"/>
          </a:bodyPr>
          <a:lstStyle/>
          <a:p>
            <a:pPr>
              <a:buNone/>
            </a:pPr>
            <a:r>
              <a:rPr lang="en-US" b="1" dirty="0" smtClean="0"/>
              <a:t>Major Organs/Parts Involved:</a:t>
            </a:r>
          </a:p>
          <a:p>
            <a:pPr>
              <a:buNone/>
            </a:pPr>
            <a:r>
              <a:rPr lang="en-US" dirty="0"/>
              <a:t> </a:t>
            </a:r>
            <a:r>
              <a:rPr lang="en-US" dirty="0" smtClean="0"/>
              <a:t>  </a:t>
            </a:r>
            <a:r>
              <a:rPr lang="en-US" dirty="0"/>
              <a:t>c</a:t>
            </a:r>
            <a:r>
              <a:rPr lang="en-US" dirty="0" smtClean="0"/>
              <a:t>. </a:t>
            </a:r>
            <a:r>
              <a:rPr lang="en-US" u="sng" dirty="0" smtClean="0">
                <a:solidFill>
                  <a:srgbClr val="FF0000"/>
                </a:solidFill>
              </a:rPr>
              <a:t>Axon</a:t>
            </a:r>
            <a:r>
              <a:rPr lang="en-US" dirty="0" smtClean="0">
                <a:solidFill>
                  <a:srgbClr val="FF0000"/>
                </a:solidFill>
              </a:rPr>
              <a:t> </a:t>
            </a:r>
            <a:r>
              <a:rPr lang="en-US" dirty="0" smtClean="0"/>
              <a:t>– long, slender projection of neuron</a:t>
            </a:r>
            <a:r>
              <a:rPr lang="en-US" dirty="0"/>
              <a:t>; carries</a:t>
            </a:r>
            <a:endParaRPr lang="en-US" dirty="0" smtClean="0"/>
          </a:p>
          <a:p>
            <a:pPr>
              <a:buNone/>
            </a:pPr>
            <a:r>
              <a:rPr lang="en-US" dirty="0" smtClean="0"/>
              <a:t>         impulses </a:t>
            </a:r>
            <a:r>
              <a:rPr lang="en-US" b="1" dirty="0" smtClean="0"/>
              <a:t>away</a:t>
            </a:r>
            <a:r>
              <a:rPr lang="en-US" dirty="0" smtClean="0"/>
              <a:t> from cell body</a:t>
            </a:r>
          </a:p>
          <a:p>
            <a:pPr>
              <a:buNone/>
            </a:pPr>
            <a:endParaRPr lang="en-US" sz="3600" dirty="0">
              <a:solidFill>
                <a:srgbClr val="FF0000"/>
              </a:solidFill>
            </a:endParaRPr>
          </a:p>
          <a:p>
            <a:pPr>
              <a:buNone/>
            </a:pPr>
            <a:endParaRPr lang="en-US" sz="2800" dirty="0"/>
          </a:p>
        </p:txBody>
      </p:sp>
      <p:pic>
        <p:nvPicPr>
          <p:cNvPr id="4" name="Picture 3" descr="J:\Teachers &amp; Departments\Biology\Biology HHS 2012-2013\B 03 Human Body Systems &amp; Cell Differentiation\Body System Pics\neuron 2.png"/>
          <p:cNvPicPr/>
          <p:nvPr/>
        </p:nvPicPr>
        <p:blipFill>
          <a:blip r:embed="rId2" cstate="print"/>
          <a:srcRect/>
          <a:stretch>
            <a:fillRect/>
          </a:stretch>
        </p:blipFill>
        <p:spPr bwMode="auto">
          <a:xfrm>
            <a:off x="1951630" y="3045720"/>
            <a:ext cx="4724400" cy="3200400"/>
          </a:xfrm>
          <a:prstGeom prst="rect">
            <a:avLst/>
          </a:prstGeom>
          <a:noFill/>
          <a:ln w="9525">
            <a:noFill/>
            <a:miter lim="800000"/>
            <a:headEnd/>
            <a:tailEnd/>
          </a:ln>
        </p:spPr>
      </p:pic>
      <p:sp>
        <p:nvSpPr>
          <p:cNvPr id="5" name="Left Brace 4"/>
          <p:cNvSpPr/>
          <p:nvPr/>
        </p:nvSpPr>
        <p:spPr>
          <a:xfrm rot="16200000">
            <a:off x="4085228" y="3883921"/>
            <a:ext cx="457203" cy="47244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200400" y="6400800"/>
            <a:ext cx="2209800" cy="461665"/>
          </a:xfrm>
          <a:prstGeom prst="rect">
            <a:avLst/>
          </a:prstGeom>
          <a:noFill/>
        </p:spPr>
        <p:txBody>
          <a:bodyPr wrap="square" rtlCol="0">
            <a:spAutoFit/>
          </a:bodyPr>
          <a:lstStyle/>
          <a:p>
            <a:pPr algn="ctr"/>
            <a:r>
              <a:rPr lang="en-US" sz="2400" b="1" dirty="0" smtClean="0"/>
              <a:t>Neuron</a:t>
            </a:r>
            <a:endParaRPr lang="en-US" sz="2400" b="1" dirty="0"/>
          </a:p>
        </p:txBody>
      </p:sp>
      <p:sp>
        <p:nvSpPr>
          <p:cNvPr id="7" name="TextBox 6"/>
          <p:cNvSpPr txBox="1"/>
          <p:nvPr/>
        </p:nvSpPr>
        <p:spPr>
          <a:xfrm>
            <a:off x="3962400" y="2819400"/>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8" name="TextBox 7"/>
          <p:cNvSpPr txBox="1"/>
          <p:nvPr/>
        </p:nvSpPr>
        <p:spPr>
          <a:xfrm>
            <a:off x="4482152" y="3386625"/>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9" name="TextBox 8"/>
          <p:cNvSpPr txBox="1"/>
          <p:nvPr/>
        </p:nvSpPr>
        <p:spPr>
          <a:xfrm>
            <a:off x="5265761" y="3897868"/>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10" name="TextBox 9"/>
          <p:cNvSpPr txBox="1"/>
          <p:nvPr/>
        </p:nvSpPr>
        <p:spPr>
          <a:xfrm>
            <a:off x="5791200" y="4423154"/>
            <a:ext cx="1406288" cy="830997"/>
          </a:xfrm>
          <a:prstGeom prst="rect">
            <a:avLst/>
          </a:prstGeom>
          <a:solidFill>
            <a:schemeClr val="bg1"/>
          </a:solidFill>
          <a:ln w="28575">
            <a:solidFill>
              <a:schemeClr val="bg1"/>
            </a:solidFill>
          </a:ln>
        </p:spPr>
        <p:txBody>
          <a:bodyPr wrap="square" rtlCol="0">
            <a:spAutoFit/>
          </a:bodyPr>
          <a:lstStyle/>
          <a:p>
            <a:endParaRPr lang="en-US" sz="4800" dirty="0"/>
          </a:p>
        </p:txBody>
      </p:sp>
      <p:sp>
        <p:nvSpPr>
          <p:cNvPr id="11" name="TextBox 10"/>
          <p:cNvSpPr txBox="1"/>
          <p:nvPr/>
        </p:nvSpPr>
        <p:spPr>
          <a:xfrm>
            <a:off x="4114800" y="4233071"/>
            <a:ext cx="406874" cy="342938"/>
          </a:xfrm>
          <a:prstGeom prst="rect">
            <a:avLst/>
          </a:prstGeom>
          <a:solidFill>
            <a:schemeClr val="bg1"/>
          </a:solidFill>
          <a:ln w="28575">
            <a:solidFill>
              <a:schemeClr val="bg1"/>
            </a:solidFill>
          </a:ln>
        </p:spPr>
        <p:txBody>
          <a:bodyPr wrap="square" rtlCol="0">
            <a:spAutoFit/>
          </a:bodyPr>
          <a:lstStyle/>
          <a:p>
            <a:endParaRPr lang="en-US" sz="4800" dirty="0"/>
          </a:p>
        </p:txBody>
      </p:sp>
      <p:cxnSp>
        <p:nvCxnSpPr>
          <p:cNvPr id="13" name="Straight Connector 12"/>
          <p:cNvCxnSpPr/>
          <p:nvPr/>
        </p:nvCxnSpPr>
        <p:spPr>
          <a:xfrm>
            <a:off x="3962400" y="4038600"/>
            <a:ext cx="2819400" cy="13562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595048" y="4038600"/>
            <a:ext cx="367352" cy="725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85045" y="5405005"/>
            <a:ext cx="183676" cy="30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39354" y="5394883"/>
            <a:ext cx="2209800" cy="445532"/>
          </a:xfrm>
          <a:prstGeom prst="rect">
            <a:avLst/>
          </a:prstGeom>
          <a:solidFill>
            <a:schemeClr val="bg1"/>
          </a:solidFill>
          <a:ln w="28575">
            <a:solidFill>
              <a:schemeClr val="tx1"/>
            </a:solidFill>
          </a:ln>
        </p:spPr>
        <p:txBody>
          <a:bodyPr wrap="square" rtlCol="0">
            <a:spAutoFit/>
          </a:bodyPr>
          <a:lstStyle/>
          <a:p>
            <a:endParaRPr lang="en-US" dirty="0"/>
          </a:p>
        </p:txBody>
      </p:sp>
      <p:cxnSp>
        <p:nvCxnSpPr>
          <p:cNvPr id="21" name="Straight Connector 20"/>
          <p:cNvCxnSpPr/>
          <p:nvPr/>
        </p:nvCxnSpPr>
        <p:spPr>
          <a:xfrm flipH="1">
            <a:off x="3749155" y="5136243"/>
            <a:ext cx="569082" cy="454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62400" y="2819400"/>
            <a:ext cx="2209800" cy="461665"/>
          </a:xfrm>
          <a:prstGeom prst="rect">
            <a:avLst/>
          </a:prstGeom>
          <a:solidFill>
            <a:schemeClr val="bg1"/>
          </a:solidFill>
          <a:ln w="28575">
            <a:solidFill>
              <a:schemeClr val="tx1"/>
            </a:solidFill>
          </a:ln>
        </p:spPr>
        <p:txBody>
          <a:bodyPr wrap="square" rtlCol="0">
            <a:spAutoFit/>
          </a:bodyPr>
          <a:lstStyle/>
          <a:p>
            <a:pPr algn="ctr"/>
            <a:r>
              <a:rPr lang="en-US" sz="2400" b="1" dirty="0" smtClean="0"/>
              <a:t>Dendrites</a:t>
            </a:r>
            <a:endParaRPr lang="en-US" sz="2400" b="1" dirty="0"/>
          </a:p>
        </p:txBody>
      </p:sp>
      <p:sp>
        <p:nvSpPr>
          <p:cNvPr id="19" name="TextBox 18"/>
          <p:cNvSpPr txBox="1"/>
          <p:nvPr/>
        </p:nvSpPr>
        <p:spPr>
          <a:xfrm>
            <a:off x="4482152" y="3386625"/>
            <a:ext cx="2209800" cy="461665"/>
          </a:xfrm>
          <a:prstGeom prst="rect">
            <a:avLst/>
          </a:prstGeom>
          <a:solidFill>
            <a:schemeClr val="bg1"/>
          </a:solidFill>
          <a:ln w="28575">
            <a:solidFill>
              <a:schemeClr val="tx1"/>
            </a:solidFill>
          </a:ln>
        </p:spPr>
        <p:txBody>
          <a:bodyPr wrap="square" rtlCol="0">
            <a:spAutoFit/>
          </a:bodyPr>
          <a:lstStyle/>
          <a:p>
            <a:pPr algn="ctr"/>
            <a:r>
              <a:rPr lang="en-US" sz="2400" b="1" dirty="0" smtClean="0"/>
              <a:t>Cell Body</a:t>
            </a:r>
            <a:endParaRPr lang="en-US" sz="2400" b="1" dirty="0"/>
          </a:p>
        </p:txBody>
      </p:sp>
      <p:sp>
        <p:nvSpPr>
          <p:cNvPr id="22" name="TextBox 21"/>
          <p:cNvSpPr txBox="1"/>
          <p:nvPr/>
        </p:nvSpPr>
        <p:spPr>
          <a:xfrm>
            <a:off x="5265761" y="3886200"/>
            <a:ext cx="2209800" cy="461665"/>
          </a:xfrm>
          <a:prstGeom prst="rect">
            <a:avLst/>
          </a:prstGeom>
          <a:solidFill>
            <a:schemeClr val="bg1"/>
          </a:solidFill>
          <a:ln w="28575">
            <a:solidFill>
              <a:schemeClr val="tx1"/>
            </a:solidFill>
          </a:ln>
        </p:spPr>
        <p:txBody>
          <a:bodyPr wrap="square" rtlCol="0">
            <a:spAutoFit/>
          </a:bodyPr>
          <a:lstStyle/>
          <a:p>
            <a:pPr algn="ctr"/>
            <a:r>
              <a:rPr lang="en-US" sz="2400" b="1" dirty="0" smtClean="0">
                <a:solidFill>
                  <a:srgbClr val="FF0000"/>
                </a:solidFill>
              </a:rPr>
              <a:t>Axon</a:t>
            </a:r>
            <a:endParaRPr lang="en-US" sz="2400" b="1" dirty="0">
              <a:solidFill>
                <a:srgbClr val="FF0000"/>
              </a:solidFill>
            </a:endParaRPr>
          </a:p>
        </p:txBody>
      </p:sp>
    </p:spTree>
    <p:extLst>
      <p:ext uri="{BB962C8B-B14F-4D97-AF65-F5344CB8AC3E}">
        <p14:creationId xmlns:p14="http://schemas.microsoft.com/office/powerpoint/2010/main" val="205663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74" y="0"/>
            <a:ext cx="8229600" cy="1143000"/>
          </a:xfrm>
        </p:spPr>
        <p:txBody>
          <a:bodyPr/>
          <a:lstStyle/>
          <a:p>
            <a:r>
              <a:rPr lang="en-US" dirty="0" smtClean="0"/>
              <a:t>Nervous System</a:t>
            </a:r>
            <a:endParaRPr lang="en-US" dirty="0"/>
          </a:p>
        </p:txBody>
      </p:sp>
      <p:sp>
        <p:nvSpPr>
          <p:cNvPr id="3" name="Content Placeholder 2"/>
          <p:cNvSpPr>
            <a:spLocks noGrp="1"/>
          </p:cNvSpPr>
          <p:nvPr>
            <p:ph idx="1"/>
          </p:nvPr>
        </p:nvSpPr>
        <p:spPr>
          <a:xfrm>
            <a:off x="63974" y="990600"/>
            <a:ext cx="8915400" cy="1752600"/>
          </a:xfrm>
        </p:spPr>
        <p:txBody>
          <a:bodyPr>
            <a:normAutofit fontScale="92500"/>
          </a:bodyPr>
          <a:lstStyle/>
          <a:p>
            <a:pPr>
              <a:buNone/>
            </a:pPr>
            <a:r>
              <a:rPr lang="en-US" b="1" dirty="0" smtClean="0"/>
              <a:t>Major Organs/Parts Involved:</a:t>
            </a:r>
          </a:p>
          <a:p>
            <a:pPr>
              <a:buNone/>
            </a:pPr>
            <a:r>
              <a:rPr lang="en-US" dirty="0"/>
              <a:t> </a:t>
            </a:r>
            <a:r>
              <a:rPr lang="en-US" dirty="0" smtClean="0"/>
              <a:t>  d. </a:t>
            </a:r>
            <a:r>
              <a:rPr lang="en-US" u="sng" dirty="0" smtClean="0">
                <a:solidFill>
                  <a:srgbClr val="FF0000"/>
                </a:solidFill>
              </a:rPr>
              <a:t>Myelin Sheath</a:t>
            </a:r>
            <a:r>
              <a:rPr lang="en-US" dirty="0" smtClean="0">
                <a:solidFill>
                  <a:srgbClr val="FF0000"/>
                </a:solidFill>
              </a:rPr>
              <a:t> </a:t>
            </a:r>
            <a:r>
              <a:rPr lang="en-US" dirty="0" smtClean="0"/>
              <a:t>– usually around axon; increase </a:t>
            </a:r>
          </a:p>
          <a:p>
            <a:pPr>
              <a:buNone/>
            </a:pPr>
            <a:r>
              <a:rPr lang="en-US" dirty="0" smtClean="0"/>
              <a:t>       speed of signal/impulse (like rubber around a cable)</a:t>
            </a:r>
          </a:p>
          <a:p>
            <a:pPr>
              <a:buNone/>
            </a:pPr>
            <a:endParaRPr lang="en-US" sz="3600" dirty="0">
              <a:solidFill>
                <a:srgbClr val="FF0000"/>
              </a:solidFill>
            </a:endParaRPr>
          </a:p>
          <a:p>
            <a:pPr>
              <a:buNone/>
            </a:pPr>
            <a:endParaRPr lang="en-US" sz="2800" dirty="0"/>
          </a:p>
        </p:txBody>
      </p:sp>
      <p:pic>
        <p:nvPicPr>
          <p:cNvPr id="4" name="Picture 3" descr="J:\Teachers &amp; Departments\Biology\Biology HHS 2012-2013\B 03 Human Body Systems &amp; Cell Differentiation\Body System Pics\neuron 2.png"/>
          <p:cNvPicPr/>
          <p:nvPr/>
        </p:nvPicPr>
        <p:blipFill>
          <a:blip r:embed="rId2" cstate="print"/>
          <a:srcRect/>
          <a:stretch>
            <a:fillRect/>
          </a:stretch>
        </p:blipFill>
        <p:spPr bwMode="auto">
          <a:xfrm>
            <a:off x="1951630" y="3045720"/>
            <a:ext cx="4724400" cy="3200400"/>
          </a:xfrm>
          <a:prstGeom prst="rect">
            <a:avLst/>
          </a:prstGeom>
          <a:noFill/>
          <a:ln w="9525">
            <a:noFill/>
            <a:miter lim="800000"/>
            <a:headEnd/>
            <a:tailEnd/>
          </a:ln>
        </p:spPr>
      </p:pic>
      <p:sp>
        <p:nvSpPr>
          <p:cNvPr id="5" name="Left Brace 4"/>
          <p:cNvSpPr/>
          <p:nvPr/>
        </p:nvSpPr>
        <p:spPr>
          <a:xfrm rot="16200000">
            <a:off x="4085228" y="3883921"/>
            <a:ext cx="457203" cy="47244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200400" y="6400800"/>
            <a:ext cx="2209800" cy="461665"/>
          </a:xfrm>
          <a:prstGeom prst="rect">
            <a:avLst/>
          </a:prstGeom>
          <a:noFill/>
        </p:spPr>
        <p:txBody>
          <a:bodyPr wrap="square" rtlCol="0">
            <a:spAutoFit/>
          </a:bodyPr>
          <a:lstStyle/>
          <a:p>
            <a:pPr algn="ctr"/>
            <a:r>
              <a:rPr lang="en-US" sz="2400" b="1" dirty="0" smtClean="0"/>
              <a:t>Neuron</a:t>
            </a:r>
            <a:endParaRPr lang="en-US" sz="2400" b="1" dirty="0"/>
          </a:p>
        </p:txBody>
      </p:sp>
      <p:sp>
        <p:nvSpPr>
          <p:cNvPr id="7" name="TextBox 6"/>
          <p:cNvSpPr txBox="1"/>
          <p:nvPr/>
        </p:nvSpPr>
        <p:spPr>
          <a:xfrm>
            <a:off x="3962400" y="2819400"/>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8" name="TextBox 7"/>
          <p:cNvSpPr txBox="1"/>
          <p:nvPr/>
        </p:nvSpPr>
        <p:spPr>
          <a:xfrm>
            <a:off x="4482152" y="3386625"/>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9" name="TextBox 8"/>
          <p:cNvSpPr txBox="1"/>
          <p:nvPr/>
        </p:nvSpPr>
        <p:spPr>
          <a:xfrm>
            <a:off x="5265761" y="3897868"/>
            <a:ext cx="2209800" cy="445532"/>
          </a:xfrm>
          <a:prstGeom prst="rect">
            <a:avLst/>
          </a:prstGeom>
          <a:solidFill>
            <a:schemeClr val="bg1"/>
          </a:solidFill>
          <a:ln w="28575">
            <a:solidFill>
              <a:schemeClr val="tx1"/>
            </a:solidFill>
          </a:ln>
        </p:spPr>
        <p:txBody>
          <a:bodyPr wrap="square" rtlCol="0">
            <a:spAutoFit/>
          </a:bodyPr>
          <a:lstStyle/>
          <a:p>
            <a:endParaRPr lang="en-US" dirty="0"/>
          </a:p>
        </p:txBody>
      </p:sp>
      <p:sp>
        <p:nvSpPr>
          <p:cNvPr id="10" name="TextBox 9"/>
          <p:cNvSpPr txBox="1"/>
          <p:nvPr/>
        </p:nvSpPr>
        <p:spPr>
          <a:xfrm>
            <a:off x="5791200" y="4423154"/>
            <a:ext cx="1406288" cy="830997"/>
          </a:xfrm>
          <a:prstGeom prst="rect">
            <a:avLst/>
          </a:prstGeom>
          <a:solidFill>
            <a:schemeClr val="bg1"/>
          </a:solidFill>
          <a:ln w="28575">
            <a:solidFill>
              <a:schemeClr val="bg1"/>
            </a:solidFill>
          </a:ln>
        </p:spPr>
        <p:txBody>
          <a:bodyPr wrap="square" rtlCol="0">
            <a:spAutoFit/>
          </a:bodyPr>
          <a:lstStyle/>
          <a:p>
            <a:endParaRPr lang="en-US" sz="4800" dirty="0"/>
          </a:p>
        </p:txBody>
      </p:sp>
      <p:sp>
        <p:nvSpPr>
          <p:cNvPr id="11" name="TextBox 10"/>
          <p:cNvSpPr txBox="1"/>
          <p:nvPr/>
        </p:nvSpPr>
        <p:spPr>
          <a:xfrm>
            <a:off x="4114800" y="4233071"/>
            <a:ext cx="406874" cy="342938"/>
          </a:xfrm>
          <a:prstGeom prst="rect">
            <a:avLst/>
          </a:prstGeom>
          <a:solidFill>
            <a:schemeClr val="bg1"/>
          </a:solidFill>
          <a:ln w="28575">
            <a:solidFill>
              <a:schemeClr val="bg1"/>
            </a:solidFill>
          </a:ln>
        </p:spPr>
        <p:txBody>
          <a:bodyPr wrap="square" rtlCol="0">
            <a:spAutoFit/>
          </a:bodyPr>
          <a:lstStyle/>
          <a:p>
            <a:endParaRPr lang="en-US" sz="4800" dirty="0"/>
          </a:p>
        </p:txBody>
      </p:sp>
      <p:cxnSp>
        <p:nvCxnSpPr>
          <p:cNvPr id="13" name="Straight Connector 12"/>
          <p:cNvCxnSpPr/>
          <p:nvPr/>
        </p:nvCxnSpPr>
        <p:spPr>
          <a:xfrm>
            <a:off x="3962400" y="4038600"/>
            <a:ext cx="2819400" cy="13562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595048" y="4038600"/>
            <a:ext cx="367352" cy="725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85045" y="5405005"/>
            <a:ext cx="183676" cy="309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39354" y="5394883"/>
            <a:ext cx="2209800" cy="445532"/>
          </a:xfrm>
          <a:prstGeom prst="rect">
            <a:avLst/>
          </a:prstGeom>
          <a:solidFill>
            <a:schemeClr val="bg1"/>
          </a:solidFill>
          <a:ln w="28575">
            <a:solidFill>
              <a:schemeClr val="tx1"/>
            </a:solidFill>
          </a:ln>
        </p:spPr>
        <p:txBody>
          <a:bodyPr wrap="square" rtlCol="0">
            <a:spAutoFit/>
          </a:bodyPr>
          <a:lstStyle/>
          <a:p>
            <a:endParaRPr lang="en-US" dirty="0"/>
          </a:p>
        </p:txBody>
      </p:sp>
      <p:cxnSp>
        <p:nvCxnSpPr>
          <p:cNvPr id="21" name="Straight Connector 20"/>
          <p:cNvCxnSpPr/>
          <p:nvPr/>
        </p:nvCxnSpPr>
        <p:spPr>
          <a:xfrm flipH="1">
            <a:off x="3749155" y="5136243"/>
            <a:ext cx="569082" cy="4546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62400" y="2819400"/>
            <a:ext cx="2209800" cy="461665"/>
          </a:xfrm>
          <a:prstGeom prst="rect">
            <a:avLst/>
          </a:prstGeom>
          <a:solidFill>
            <a:schemeClr val="bg1"/>
          </a:solidFill>
          <a:ln w="28575">
            <a:solidFill>
              <a:schemeClr val="tx1"/>
            </a:solidFill>
          </a:ln>
        </p:spPr>
        <p:txBody>
          <a:bodyPr wrap="square" rtlCol="0">
            <a:spAutoFit/>
          </a:bodyPr>
          <a:lstStyle/>
          <a:p>
            <a:pPr algn="ctr"/>
            <a:r>
              <a:rPr lang="en-US" sz="2400" b="1" dirty="0" smtClean="0"/>
              <a:t>Dendrites</a:t>
            </a:r>
            <a:endParaRPr lang="en-US" sz="2400" b="1" dirty="0"/>
          </a:p>
        </p:txBody>
      </p:sp>
      <p:sp>
        <p:nvSpPr>
          <p:cNvPr id="19" name="TextBox 18"/>
          <p:cNvSpPr txBox="1"/>
          <p:nvPr/>
        </p:nvSpPr>
        <p:spPr>
          <a:xfrm>
            <a:off x="4482152" y="3386625"/>
            <a:ext cx="2209800" cy="461665"/>
          </a:xfrm>
          <a:prstGeom prst="rect">
            <a:avLst/>
          </a:prstGeom>
          <a:solidFill>
            <a:schemeClr val="bg1"/>
          </a:solidFill>
          <a:ln w="28575">
            <a:solidFill>
              <a:schemeClr val="tx1"/>
            </a:solidFill>
          </a:ln>
        </p:spPr>
        <p:txBody>
          <a:bodyPr wrap="square" rtlCol="0">
            <a:spAutoFit/>
          </a:bodyPr>
          <a:lstStyle/>
          <a:p>
            <a:pPr algn="ctr"/>
            <a:r>
              <a:rPr lang="en-US" sz="2400" b="1" dirty="0" smtClean="0"/>
              <a:t>Cell Body</a:t>
            </a:r>
            <a:endParaRPr lang="en-US" sz="2400" b="1" dirty="0"/>
          </a:p>
        </p:txBody>
      </p:sp>
      <p:sp>
        <p:nvSpPr>
          <p:cNvPr id="22" name="TextBox 21"/>
          <p:cNvSpPr txBox="1"/>
          <p:nvPr/>
        </p:nvSpPr>
        <p:spPr>
          <a:xfrm>
            <a:off x="5265761" y="3886200"/>
            <a:ext cx="2209800" cy="461665"/>
          </a:xfrm>
          <a:prstGeom prst="rect">
            <a:avLst/>
          </a:prstGeom>
          <a:solidFill>
            <a:schemeClr val="bg1"/>
          </a:solidFill>
          <a:ln w="28575">
            <a:solidFill>
              <a:schemeClr val="tx1"/>
            </a:solidFill>
          </a:ln>
        </p:spPr>
        <p:txBody>
          <a:bodyPr wrap="square" rtlCol="0">
            <a:spAutoFit/>
          </a:bodyPr>
          <a:lstStyle/>
          <a:p>
            <a:pPr algn="ctr"/>
            <a:r>
              <a:rPr lang="en-US" sz="2400" b="1" dirty="0" smtClean="0"/>
              <a:t>Axon</a:t>
            </a:r>
            <a:endParaRPr lang="en-US" sz="2400" b="1" dirty="0"/>
          </a:p>
        </p:txBody>
      </p:sp>
      <p:sp>
        <p:nvSpPr>
          <p:cNvPr id="23" name="TextBox 22"/>
          <p:cNvSpPr txBox="1"/>
          <p:nvPr/>
        </p:nvSpPr>
        <p:spPr>
          <a:xfrm>
            <a:off x="1539355" y="5386816"/>
            <a:ext cx="2209800" cy="461665"/>
          </a:xfrm>
          <a:prstGeom prst="rect">
            <a:avLst/>
          </a:prstGeom>
          <a:solidFill>
            <a:schemeClr val="bg1"/>
          </a:solidFill>
          <a:ln w="28575">
            <a:solidFill>
              <a:schemeClr val="tx1"/>
            </a:solidFill>
          </a:ln>
        </p:spPr>
        <p:txBody>
          <a:bodyPr wrap="square" rtlCol="0">
            <a:spAutoFit/>
          </a:bodyPr>
          <a:lstStyle/>
          <a:p>
            <a:pPr algn="ctr"/>
            <a:r>
              <a:rPr lang="en-US" sz="2400" b="1" dirty="0" smtClean="0">
                <a:solidFill>
                  <a:srgbClr val="FF0000"/>
                </a:solidFill>
              </a:rPr>
              <a:t>Myelin Sheath</a:t>
            </a:r>
            <a:endParaRPr lang="en-US" sz="2400" b="1" dirty="0">
              <a:solidFill>
                <a:srgbClr val="FF0000"/>
              </a:solidFill>
            </a:endParaRPr>
          </a:p>
        </p:txBody>
      </p:sp>
    </p:spTree>
    <p:extLst>
      <p:ext uri="{BB962C8B-B14F-4D97-AF65-F5344CB8AC3E}">
        <p14:creationId xmlns:p14="http://schemas.microsoft.com/office/powerpoint/2010/main" val="24746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Nervous System</a:t>
            </a:r>
            <a:endParaRPr lang="en-US" dirty="0"/>
          </a:p>
        </p:txBody>
      </p:sp>
      <p:sp>
        <p:nvSpPr>
          <p:cNvPr id="3" name="Content Placeholder 2"/>
          <p:cNvSpPr>
            <a:spLocks noGrp="1"/>
          </p:cNvSpPr>
          <p:nvPr>
            <p:ph idx="1"/>
          </p:nvPr>
        </p:nvSpPr>
        <p:spPr>
          <a:xfrm>
            <a:off x="381000" y="1295400"/>
            <a:ext cx="8229600" cy="2362200"/>
          </a:xfrm>
        </p:spPr>
        <p:txBody>
          <a:bodyPr/>
          <a:lstStyle/>
          <a:p>
            <a:pPr>
              <a:buNone/>
            </a:pPr>
            <a:r>
              <a:rPr lang="en-US" b="1" dirty="0" smtClean="0"/>
              <a:t>Functions/Roles:</a:t>
            </a:r>
          </a:p>
          <a:p>
            <a:pPr>
              <a:buNone/>
            </a:pPr>
            <a:r>
              <a:rPr lang="en-US" dirty="0">
                <a:solidFill>
                  <a:srgbClr val="FF0000"/>
                </a:solidFill>
              </a:rPr>
              <a:t>	</a:t>
            </a:r>
            <a:r>
              <a:rPr lang="en-US" dirty="0" smtClean="0">
                <a:solidFill>
                  <a:srgbClr val="FF0000"/>
                </a:solidFill>
              </a:rPr>
              <a:t>1. Controls action of body</a:t>
            </a:r>
          </a:p>
          <a:p>
            <a:pPr>
              <a:buNone/>
            </a:pPr>
            <a:r>
              <a:rPr lang="en-US" dirty="0">
                <a:solidFill>
                  <a:srgbClr val="FF0000"/>
                </a:solidFill>
              </a:rPr>
              <a:t>	</a:t>
            </a:r>
            <a:r>
              <a:rPr lang="en-US" dirty="0" smtClean="0">
                <a:solidFill>
                  <a:srgbClr val="FF0000"/>
                </a:solidFill>
              </a:rPr>
              <a:t>2. Sends electrical signals to cells</a:t>
            </a:r>
          </a:p>
          <a:p>
            <a:pPr>
              <a:buNone/>
            </a:pPr>
            <a:endParaRPr lang="en-US" sz="2800" dirty="0"/>
          </a:p>
        </p:txBody>
      </p:sp>
      <p:pic>
        <p:nvPicPr>
          <p:cNvPr id="5124" name="Picture 4" descr="http://www.biologyreference.com/photos/nervous-systems-39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375546"/>
            <a:ext cx="4191000" cy="3143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51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Nervous System</a:t>
            </a:r>
            <a:endParaRPr lang="en-US" dirty="0"/>
          </a:p>
        </p:txBody>
      </p:sp>
      <p:sp>
        <p:nvSpPr>
          <p:cNvPr id="3" name="Content Placeholder 2"/>
          <p:cNvSpPr>
            <a:spLocks noGrp="1"/>
          </p:cNvSpPr>
          <p:nvPr>
            <p:ph idx="1"/>
          </p:nvPr>
        </p:nvSpPr>
        <p:spPr>
          <a:xfrm>
            <a:off x="228600" y="1143000"/>
            <a:ext cx="8763000" cy="2286000"/>
          </a:xfrm>
        </p:spPr>
        <p:txBody>
          <a:bodyPr/>
          <a:lstStyle/>
          <a:p>
            <a:pPr>
              <a:buNone/>
            </a:pPr>
            <a:r>
              <a:rPr lang="en-US" b="1" dirty="0" smtClean="0"/>
              <a:t>Reflex Arc:</a:t>
            </a:r>
          </a:p>
          <a:p>
            <a:pPr>
              <a:buNone/>
            </a:pPr>
            <a:r>
              <a:rPr lang="en-US" dirty="0">
                <a:solidFill>
                  <a:srgbClr val="FF0000"/>
                </a:solidFill>
              </a:rPr>
              <a:t> </a:t>
            </a:r>
            <a:r>
              <a:rPr lang="en-US" sz="2800" dirty="0" smtClean="0">
                <a:solidFill>
                  <a:srgbClr val="FF0000"/>
                </a:solidFill>
              </a:rPr>
              <a:t>1. Sensory information does not go to brain for processing</a:t>
            </a:r>
          </a:p>
          <a:p>
            <a:pPr>
              <a:buNone/>
            </a:pPr>
            <a:r>
              <a:rPr lang="en-US" sz="2800" dirty="0">
                <a:solidFill>
                  <a:srgbClr val="FF0000"/>
                </a:solidFill>
              </a:rPr>
              <a:t> </a:t>
            </a:r>
            <a:r>
              <a:rPr lang="en-US" sz="2800" dirty="0" smtClean="0">
                <a:solidFill>
                  <a:srgbClr val="FF0000"/>
                </a:solidFill>
              </a:rPr>
              <a:t>2. Goes to spinal cord which send a </a:t>
            </a:r>
            <a:r>
              <a:rPr lang="en-US" sz="2800" dirty="0">
                <a:solidFill>
                  <a:srgbClr val="FF0000"/>
                </a:solidFill>
              </a:rPr>
              <a:t>QUICK </a:t>
            </a:r>
            <a:r>
              <a:rPr lang="en-US" sz="2800" dirty="0" smtClean="0">
                <a:solidFill>
                  <a:srgbClr val="FF0000"/>
                </a:solidFill>
              </a:rPr>
              <a:t>motor response</a:t>
            </a:r>
            <a:endParaRPr lang="en-US" sz="2800" dirty="0">
              <a:solidFill>
                <a:srgbClr val="FF0000"/>
              </a:solidFill>
            </a:endParaRPr>
          </a:p>
          <a:p>
            <a:pPr>
              <a:buNone/>
            </a:pPr>
            <a:endParaRPr lang="en-US" sz="2800" dirty="0"/>
          </a:p>
        </p:txBody>
      </p:sp>
      <p:pic>
        <p:nvPicPr>
          <p:cNvPr id="6146" name="Picture 2" descr="http://www.usi.edu/science/biology/mkhopper/2401/01Ex17SpinalCord,SpinalNerves,andReflexes/Images/Objective8Reflex%20Ar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384645"/>
            <a:ext cx="8775510" cy="292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91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Nervous System</a:t>
            </a:r>
            <a:endParaRPr lang="en-US" dirty="0"/>
          </a:p>
        </p:txBody>
      </p:sp>
      <p:sp>
        <p:nvSpPr>
          <p:cNvPr id="3" name="Content Placeholder 2"/>
          <p:cNvSpPr>
            <a:spLocks noGrp="1"/>
          </p:cNvSpPr>
          <p:nvPr>
            <p:ph idx="1"/>
          </p:nvPr>
        </p:nvSpPr>
        <p:spPr>
          <a:xfrm>
            <a:off x="228600" y="990600"/>
            <a:ext cx="8763000" cy="2819400"/>
          </a:xfrm>
        </p:spPr>
        <p:txBody>
          <a:bodyPr>
            <a:normAutofit fontScale="92500" lnSpcReduction="10000"/>
          </a:bodyPr>
          <a:lstStyle/>
          <a:p>
            <a:pPr>
              <a:buNone/>
            </a:pPr>
            <a:r>
              <a:rPr lang="en-US" b="1" dirty="0" smtClean="0"/>
              <a:t>Diseases/Disorders:</a:t>
            </a:r>
          </a:p>
          <a:p>
            <a:pPr>
              <a:buNone/>
            </a:pPr>
            <a:r>
              <a:rPr lang="en-US" dirty="0">
                <a:solidFill>
                  <a:srgbClr val="FF0000"/>
                </a:solidFill>
              </a:rPr>
              <a:t> </a:t>
            </a:r>
            <a:r>
              <a:rPr lang="en-US" sz="2800" dirty="0" smtClean="0">
                <a:solidFill>
                  <a:srgbClr val="FF0000"/>
                </a:solidFill>
              </a:rPr>
              <a:t>1. </a:t>
            </a:r>
            <a:r>
              <a:rPr lang="en-US" sz="2800" u="sng" dirty="0" smtClean="0">
                <a:solidFill>
                  <a:srgbClr val="FF0000"/>
                </a:solidFill>
              </a:rPr>
              <a:t>Multiple Sclerosis</a:t>
            </a:r>
            <a:r>
              <a:rPr lang="en-US" sz="2800" dirty="0" smtClean="0">
                <a:solidFill>
                  <a:srgbClr val="FF0000"/>
                </a:solidFill>
              </a:rPr>
              <a:t> </a:t>
            </a:r>
            <a:r>
              <a:rPr lang="en-US" sz="2800" dirty="0" smtClean="0"/>
              <a:t>- inflammatory disease where fatty myelin</a:t>
            </a:r>
          </a:p>
          <a:p>
            <a:pPr>
              <a:buNone/>
            </a:pPr>
            <a:r>
              <a:rPr lang="en-US" sz="2800" dirty="0" smtClean="0"/>
              <a:t>       sheaths are damaged; nerve cells in brain &amp; </a:t>
            </a:r>
            <a:r>
              <a:rPr lang="en-US" sz="2800" dirty="0"/>
              <a:t>spinal cord do </a:t>
            </a:r>
            <a:endParaRPr lang="en-US" sz="2800" dirty="0" smtClean="0"/>
          </a:p>
          <a:p>
            <a:pPr>
              <a:buNone/>
            </a:pPr>
            <a:r>
              <a:rPr lang="en-US" sz="2800" dirty="0" smtClean="0"/>
              <a:t>       not work properly; causes numbness, </a:t>
            </a:r>
            <a:r>
              <a:rPr lang="en-US" sz="2800" dirty="0"/>
              <a:t>difficulty moving, </a:t>
            </a:r>
            <a:endParaRPr lang="en-US" sz="2800" dirty="0" smtClean="0"/>
          </a:p>
          <a:p>
            <a:pPr>
              <a:buNone/>
            </a:pPr>
            <a:r>
              <a:rPr lang="en-US" sz="2800" dirty="0" smtClean="0"/>
              <a:t>       speech impairment, etc. </a:t>
            </a:r>
            <a:endParaRPr lang="en-US" sz="2800" dirty="0" smtClean="0">
              <a:solidFill>
                <a:srgbClr val="FF0000"/>
              </a:solidFill>
            </a:endParaRPr>
          </a:p>
          <a:p>
            <a:pPr>
              <a:buNone/>
            </a:pPr>
            <a:r>
              <a:rPr lang="en-US" sz="2800" dirty="0">
                <a:solidFill>
                  <a:srgbClr val="FF0000"/>
                </a:solidFill>
              </a:rPr>
              <a:t> </a:t>
            </a:r>
            <a:endParaRPr lang="en-US" sz="2800" u="sng" dirty="0">
              <a:solidFill>
                <a:srgbClr val="FF0000"/>
              </a:solidFill>
            </a:endParaRPr>
          </a:p>
          <a:p>
            <a:pPr>
              <a:buNone/>
            </a:pPr>
            <a:endParaRPr lang="en-US" sz="2800" dirty="0"/>
          </a:p>
        </p:txBody>
      </p:sp>
      <p:pic>
        <p:nvPicPr>
          <p:cNvPr id="7170" name="Picture 2" descr="http://static.ddmcdn.com/gif/multiple-sclerosis-demyelinization.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60"/>
          <a:stretch/>
        </p:blipFill>
        <p:spPr bwMode="auto">
          <a:xfrm>
            <a:off x="335507" y="3351663"/>
            <a:ext cx="4573483" cy="3505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findmeacure.com/wp-content/uploads/2008/12/multiple_sclerosis__to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16" r="46866"/>
          <a:stretch/>
        </p:blipFill>
        <p:spPr bwMode="auto">
          <a:xfrm>
            <a:off x="5476164" y="3046863"/>
            <a:ext cx="253848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98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713509"/>
          </a:xfrm>
        </p:spPr>
        <p:txBody>
          <a:bodyPr>
            <a:normAutofit/>
          </a:bodyPr>
          <a:lstStyle/>
          <a:p>
            <a:r>
              <a:rPr lang="en-US" sz="4000" dirty="0" err="1" smtClean="0"/>
              <a:t>Integumentary</a:t>
            </a:r>
            <a:r>
              <a:rPr lang="en-US" sz="4000" dirty="0" smtClean="0"/>
              <a:t> System</a:t>
            </a:r>
            <a:endParaRPr lang="en-US" sz="4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971800"/>
            <a:ext cx="685723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2983284"/>
            <a:ext cx="1981200" cy="461665"/>
          </a:xfrm>
          <a:prstGeom prst="rect">
            <a:avLst/>
          </a:prstGeom>
          <a:noFill/>
        </p:spPr>
        <p:txBody>
          <a:bodyPr wrap="square" rtlCol="0">
            <a:spAutoFit/>
          </a:bodyPr>
          <a:lstStyle/>
          <a:p>
            <a:pPr algn="ctr"/>
            <a:r>
              <a:rPr lang="en-US" sz="2400" b="1" dirty="0" smtClean="0">
                <a:solidFill>
                  <a:srgbClr val="FF0000"/>
                </a:solidFill>
              </a:rPr>
              <a:t>Hair</a:t>
            </a:r>
            <a:endParaRPr lang="en-US" sz="2400" b="1" dirty="0">
              <a:solidFill>
                <a:srgbClr val="FF0000"/>
              </a:solidFill>
            </a:endParaRPr>
          </a:p>
        </p:txBody>
      </p:sp>
      <p:sp>
        <p:nvSpPr>
          <p:cNvPr id="8" name="TextBox 7"/>
          <p:cNvSpPr txBox="1"/>
          <p:nvPr/>
        </p:nvSpPr>
        <p:spPr>
          <a:xfrm>
            <a:off x="6705600" y="4267200"/>
            <a:ext cx="2103010" cy="461665"/>
          </a:xfrm>
          <a:prstGeom prst="rect">
            <a:avLst/>
          </a:prstGeom>
          <a:noFill/>
        </p:spPr>
        <p:txBody>
          <a:bodyPr wrap="square" rtlCol="0">
            <a:spAutoFit/>
          </a:bodyPr>
          <a:lstStyle/>
          <a:p>
            <a:pPr algn="ctr"/>
            <a:r>
              <a:rPr lang="en-US" sz="2400" b="1" dirty="0" smtClean="0">
                <a:solidFill>
                  <a:srgbClr val="FF0000"/>
                </a:solidFill>
              </a:rPr>
              <a:t>Epidermis</a:t>
            </a:r>
            <a:endParaRPr lang="en-US" sz="2400" b="1" dirty="0">
              <a:solidFill>
                <a:srgbClr val="FF0000"/>
              </a:solidFill>
            </a:endParaRPr>
          </a:p>
        </p:txBody>
      </p:sp>
      <p:sp>
        <p:nvSpPr>
          <p:cNvPr id="3" name="Content Placeholder 2"/>
          <p:cNvSpPr>
            <a:spLocks noGrp="1"/>
          </p:cNvSpPr>
          <p:nvPr>
            <p:ph idx="1"/>
          </p:nvPr>
        </p:nvSpPr>
        <p:spPr>
          <a:xfrm>
            <a:off x="198393" y="685800"/>
            <a:ext cx="8686800" cy="5486400"/>
          </a:xfrm>
        </p:spPr>
        <p:txBody>
          <a:bodyPr/>
          <a:lstStyle/>
          <a:p>
            <a:pPr>
              <a:buNone/>
            </a:pPr>
            <a:r>
              <a:rPr lang="en-US" sz="2800" b="1" dirty="0" smtClean="0"/>
              <a:t>Skin has 3 Layers:</a:t>
            </a:r>
          </a:p>
          <a:p>
            <a:pPr>
              <a:buNone/>
            </a:pPr>
            <a:r>
              <a:rPr lang="en-US" sz="2400" dirty="0"/>
              <a:t> </a:t>
            </a:r>
            <a:r>
              <a:rPr lang="en-US" sz="2400" dirty="0" smtClean="0"/>
              <a:t>  </a:t>
            </a:r>
            <a:r>
              <a:rPr lang="en-US" sz="2400" dirty="0"/>
              <a:t>3</a:t>
            </a:r>
            <a:r>
              <a:rPr lang="en-US" sz="2400" dirty="0" smtClean="0"/>
              <a:t>. </a:t>
            </a:r>
            <a:r>
              <a:rPr lang="en-US" sz="2800" u="sng" dirty="0" smtClean="0">
                <a:solidFill>
                  <a:srgbClr val="FF0000"/>
                </a:solidFill>
              </a:rPr>
              <a:t>Hypodermis (Subcutaneous)</a:t>
            </a:r>
            <a:r>
              <a:rPr lang="en-US" sz="2800" dirty="0" smtClean="0"/>
              <a:t> – </a:t>
            </a:r>
            <a:r>
              <a:rPr lang="en-US" sz="2800" b="1" dirty="0" smtClean="0"/>
              <a:t>innermost layer</a:t>
            </a:r>
            <a:endParaRPr lang="en-US" sz="2800" dirty="0" smtClean="0"/>
          </a:p>
          <a:p>
            <a:pPr>
              <a:buNone/>
            </a:pPr>
            <a:r>
              <a:rPr lang="en-US" sz="2800" dirty="0" smtClean="0"/>
              <a:t>		a. </a:t>
            </a:r>
            <a:r>
              <a:rPr lang="en-US" sz="2800" dirty="0" smtClean="0">
                <a:solidFill>
                  <a:srgbClr val="FF0000"/>
                </a:solidFill>
              </a:rPr>
              <a:t>Not considered a part of skin; connects skin to </a:t>
            </a:r>
          </a:p>
          <a:p>
            <a:pPr>
              <a:buNone/>
            </a:pPr>
            <a:r>
              <a:rPr lang="en-US" sz="2800" dirty="0" smtClean="0"/>
              <a:t>		     </a:t>
            </a:r>
            <a:r>
              <a:rPr lang="en-US" sz="2800" dirty="0"/>
              <a:t>underlying </a:t>
            </a:r>
            <a:r>
              <a:rPr lang="en-US" sz="2800" dirty="0">
                <a:solidFill>
                  <a:srgbClr val="FF0000"/>
                </a:solidFill>
              </a:rPr>
              <a:t>bone</a:t>
            </a:r>
            <a:r>
              <a:rPr lang="en-US" sz="2800" dirty="0"/>
              <a:t> &amp; </a:t>
            </a:r>
            <a:r>
              <a:rPr lang="en-US" sz="2800" dirty="0" smtClean="0">
                <a:solidFill>
                  <a:srgbClr val="FF0000"/>
                </a:solidFill>
              </a:rPr>
              <a:t>muscle</a:t>
            </a:r>
            <a:r>
              <a:rPr lang="en-US" sz="2800" dirty="0"/>
              <a:t>		</a:t>
            </a:r>
            <a:r>
              <a:rPr lang="en-US" sz="2800" dirty="0" smtClean="0"/>
              <a:t>	</a:t>
            </a:r>
          </a:p>
          <a:p>
            <a:pPr>
              <a:buNone/>
            </a:pPr>
            <a:r>
              <a:rPr lang="en-US" sz="2800" dirty="0" smtClean="0"/>
              <a:t>		b.  Contains </a:t>
            </a:r>
            <a:r>
              <a:rPr lang="en-US" sz="2800" dirty="0" smtClean="0">
                <a:solidFill>
                  <a:srgbClr val="FF0000"/>
                </a:solidFill>
              </a:rPr>
              <a:t>50%  </a:t>
            </a:r>
            <a:r>
              <a:rPr lang="en-US" sz="2800" dirty="0" smtClean="0"/>
              <a:t>of body fat</a:t>
            </a:r>
            <a:endParaRPr lang="en-US" sz="2800" dirty="0"/>
          </a:p>
          <a:p>
            <a:pPr>
              <a:buNone/>
            </a:pPr>
            <a:r>
              <a:rPr lang="en-US" sz="2800" dirty="0" smtClean="0"/>
              <a:t>		</a:t>
            </a:r>
            <a:endParaRPr lang="en-US" sz="3600" u="sng" dirty="0" smtClean="0"/>
          </a:p>
          <a:p>
            <a:pPr>
              <a:buNone/>
            </a:pPr>
            <a:endParaRPr lang="en-US" sz="3600" dirty="0">
              <a:solidFill>
                <a:srgbClr val="FF0000"/>
              </a:solidFill>
            </a:endParaRPr>
          </a:p>
          <a:p>
            <a:pPr>
              <a:buNone/>
            </a:pPr>
            <a:endParaRPr lang="en-US" sz="2800" dirty="0"/>
          </a:p>
        </p:txBody>
      </p:sp>
      <p:sp>
        <p:nvSpPr>
          <p:cNvPr id="7" name="TextBox 6"/>
          <p:cNvSpPr txBox="1"/>
          <p:nvPr/>
        </p:nvSpPr>
        <p:spPr>
          <a:xfrm>
            <a:off x="6735424" y="4800600"/>
            <a:ext cx="2103010" cy="461665"/>
          </a:xfrm>
          <a:prstGeom prst="rect">
            <a:avLst/>
          </a:prstGeom>
          <a:noFill/>
        </p:spPr>
        <p:txBody>
          <a:bodyPr wrap="square" rtlCol="0">
            <a:spAutoFit/>
          </a:bodyPr>
          <a:lstStyle/>
          <a:p>
            <a:pPr algn="ctr"/>
            <a:r>
              <a:rPr lang="en-US" sz="2400" b="1" dirty="0" smtClean="0">
                <a:solidFill>
                  <a:srgbClr val="FF0000"/>
                </a:solidFill>
              </a:rPr>
              <a:t>Dermis</a:t>
            </a:r>
            <a:endParaRPr lang="en-US" sz="2400" b="1" dirty="0">
              <a:solidFill>
                <a:srgbClr val="FF0000"/>
              </a:solidFill>
            </a:endParaRPr>
          </a:p>
        </p:txBody>
      </p:sp>
      <p:sp>
        <p:nvSpPr>
          <p:cNvPr id="9" name="TextBox 8"/>
          <p:cNvSpPr txBox="1"/>
          <p:nvPr/>
        </p:nvSpPr>
        <p:spPr>
          <a:xfrm>
            <a:off x="1974273" y="6172200"/>
            <a:ext cx="2109937" cy="461665"/>
          </a:xfrm>
          <a:prstGeom prst="rect">
            <a:avLst/>
          </a:prstGeom>
          <a:noFill/>
        </p:spPr>
        <p:txBody>
          <a:bodyPr wrap="square" rtlCol="0">
            <a:spAutoFit/>
          </a:bodyPr>
          <a:lstStyle/>
          <a:p>
            <a:pPr algn="ctr"/>
            <a:r>
              <a:rPr lang="en-US" sz="2400" b="1" dirty="0" smtClean="0">
                <a:solidFill>
                  <a:srgbClr val="FF0000"/>
                </a:solidFill>
              </a:rPr>
              <a:t>Hair Follicle</a:t>
            </a:r>
          </a:p>
        </p:txBody>
      </p:sp>
      <p:sp>
        <p:nvSpPr>
          <p:cNvPr id="10" name="TextBox 9"/>
          <p:cNvSpPr txBox="1"/>
          <p:nvPr/>
        </p:nvSpPr>
        <p:spPr>
          <a:xfrm>
            <a:off x="1524000" y="3500735"/>
            <a:ext cx="2560210" cy="461665"/>
          </a:xfrm>
          <a:prstGeom prst="rect">
            <a:avLst/>
          </a:prstGeom>
          <a:solidFill>
            <a:schemeClr val="bg1"/>
          </a:solidFill>
          <a:ln w="38100">
            <a:solidFill>
              <a:schemeClr val="tx1"/>
            </a:solidFill>
          </a:ln>
        </p:spPr>
        <p:txBody>
          <a:bodyPr wrap="square" rtlCol="0">
            <a:spAutoFit/>
          </a:bodyPr>
          <a:lstStyle/>
          <a:p>
            <a:pPr algn="ctr"/>
            <a:r>
              <a:rPr lang="en-US" sz="2400" b="1" dirty="0" smtClean="0">
                <a:solidFill>
                  <a:srgbClr val="FF0000"/>
                </a:solidFill>
              </a:rPr>
              <a:t>Sebaceous Gland</a:t>
            </a:r>
            <a:endParaRPr lang="en-US" sz="2400" b="1" dirty="0">
              <a:solidFill>
                <a:srgbClr val="FF0000"/>
              </a:solidFill>
            </a:endParaRPr>
          </a:p>
        </p:txBody>
      </p:sp>
      <p:sp>
        <p:nvSpPr>
          <p:cNvPr id="11" name="TextBox 10"/>
          <p:cNvSpPr txBox="1"/>
          <p:nvPr/>
        </p:nvSpPr>
        <p:spPr>
          <a:xfrm>
            <a:off x="6126590" y="6172200"/>
            <a:ext cx="2103010" cy="461665"/>
          </a:xfrm>
          <a:prstGeom prst="rect">
            <a:avLst/>
          </a:prstGeom>
          <a:noFill/>
        </p:spPr>
        <p:txBody>
          <a:bodyPr wrap="square" rtlCol="0">
            <a:spAutoFit/>
          </a:bodyPr>
          <a:lstStyle/>
          <a:p>
            <a:pPr algn="ctr"/>
            <a:r>
              <a:rPr lang="en-US" sz="2400" b="1" dirty="0" smtClean="0">
                <a:solidFill>
                  <a:srgbClr val="FF0000"/>
                </a:solidFill>
              </a:rPr>
              <a:t>Sweat Gland</a:t>
            </a:r>
            <a:endParaRPr lang="en-US" sz="2400" b="1" dirty="0">
              <a:solidFill>
                <a:srgbClr val="FF0000"/>
              </a:solidFill>
            </a:endParaRPr>
          </a:p>
        </p:txBody>
      </p:sp>
      <p:sp>
        <p:nvSpPr>
          <p:cNvPr id="12" name="TextBox 11"/>
          <p:cNvSpPr txBox="1"/>
          <p:nvPr/>
        </p:nvSpPr>
        <p:spPr>
          <a:xfrm>
            <a:off x="6735424" y="5334000"/>
            <a:ext cx="2256176" cy="830997"/>
          </a:xfrm>
          <a:prstGeom prst="rect">
            <a:avLst/>
          </a:prstGeom>
          <a:solidFill>
            <a:schemeClr val="bg1"/>
          </a:solidFill>
          <a:ln w="38100">
            <a:solidFill>
              <a:schemeClr val="tx1"/>
            </a:solidFill>
          </a:ln>
        </p:spPr>
        <p:txBody>
          <a:bodyPr wrap="square" rtlCol="0">
            <a:spAutoFit/>
          </a:bodyPr>
          <a:lstStyle/>
          <a:p>
            <a:pPr algn="ctr"/>
            <a:r>
              <a:rPr lang="en-US" sz="2400" b="1" dirty="0" smtClean="0">
                <a:solidFill>
                  <a:srgbClr val="FF0000"/>
                </a:solidFill>
              </a:rPr>
              <a:t>Hypodermis</a:t>
            </a:r>
          </a:p>
          <a:p>
            <a:pPr algn="ctr"/>
            <a:r>
              <a:rPr lang="en-US" sz="2400" b="1" dirty="0" smtClean="0">
                <a:solidFill>
                  <a:srgbClr val="FF0000"/>
                </a:solidFill>
              </a:rPr>
              <a:t>(Subcutaneous)</a:t>
            </a:r>
            <a:endParaRPr lang="en-US" sz="2400" b="1" dirty="0">
              <a:solidFill>
                <a:srgbClr val="FF0000"/>
              </a:solidFill>
            </a:endParaRPr>
          </a:p>
        </p:txBody>
      </p:sp>
    </p:spTree>
    <p:extLst>
      <p:ext uri="{BB962C8B-B14F-4D97-AF65-F5344CB8AC3E}">
        <p14:creationId xmlns:p14="http://schemas.microsoft.com/office/powerpoint/2010/main" val="407666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Nervous System</a:t>
            </a:r>
            <a:endParaRPr lang="en-US" dirty="0"/>
          </a:p>
        </p:txBody>
      </p:sp>
      <p:sp>
        <p:nvSpPr>
          <p:cNvPr id="3" name="Content Placeholder 2"/>
          <p:cNvSpPr>
            <a:spLocks noGrp="1"/>
          </p:cNvSpPr>
          <p:nvPr>
            <p:ph idx="1"/>
          </p:nvPr>
        </p:nvSpPr>
        <p:spPr>
          <a:xfrm>
            <a:off x="228600" y="1143000"/>
            <a:ext cx="8763000" cy="2286000"/>
          </a:xfrm>
        </p:spPr>
        <p:txBody>
          <a:bodyPr>
            <a:normAutofit/>
          </a:bodyPr>
          <a:lstStyle/>
          <a:p>
            <a:pPr>
              <a:buNone/>
            </a:pPr>
            <a:r>
              <a:rPr lang="en-US" b="1" dirty="0" smtClean="0"/>
              <a:t>Diseases/Disorders:</a:t>
            </a:r>
          </a:p>
          <a:p>
            <a:pPr>
              <a:buNone/>
            </a:pPr>
            <a:r>
              <a:rPr lang="en-US" dirty="0">
                <a:solidFill>
                  <a:srgbClr val="FF0000"/>
                </a:solidFill>
              </a:rPr>
              <a:t> </a:t>
            </a:r>
            <a:r>
              <a:rPr lang="en-US" sz="2800" dirty="0">
                <a:solidFill>
                  <a:srgbClr val="FF0000"/>
                </a:solidFill>
              </a:rPr>
              <a:t>2</a:t>
            </a:r>
            <a:r>
              <a:rPr lang="en-US" sz="2800" dirty="0" smtClean="0">
                <a:solidFill>
                  <a:srgbClr val="FF0000"/>
                </a:solidFill>
              </a:rPr>
              <a:t>. </a:t>
            </a:r>
            <a:r>
              <a:rPr lang="en-US" sz="2800" u="sng" dirty="0" smtClean="0">
                <a:solidFill>
                  <a:srgbClr val="FF0000"/>
                </a:solidFill>
              </a:rPr>
              <a:t>Paralysis</a:t>
            </a:r>
            <a:r>
              <a:rPr lang="en-US" sz="2800" dirty="0" smtClean="0">
                <a:solidFill>
                  <a:srgbClr val="FF0000"/>
                </a:solidFill>
              </a:rPr>
              <a:t> </a:t>
            </a:r>
            <a:r>
              <a:rPr lang="en-US" sz="2800" dirty="0" smtClean="0"/>
              <a:t>– loss of muscle function in 1 or more muscles</a:t>
            </a:r>
          </a:p>
          <a:p>
            <a:pPr>
              <a:buNone/>
            </a:pPr>
            <a:r>
              <a:rPr lang="en-US" sz="2800" dirty="0"/>
              <a:t> </a:t>
            </a:r>
            <a:r>
              <a:rPr lang="en-US" sz="2800" dirty="0" smtClean="0"/>
              <a:t>     which can cause loss of feeling in affected area</a:t>
            </a:r>
            <a:endParaRPr lang="en-US" sz="2800" dirty="0" smtClean="0">
              <a:solidFill>
                <a:srgbClr val="FF0000"/>
              </a:solidFill>
            </a:endParaRPr>
          </a:p>
          <a:p>
            <a:pPr>
              <a:buNone/>
            </a:pPr>
            <a:r>
              <a:rPr lang="en-US" sz="2800" dirty="0">
                <a:solidFill>
                  <a:srgbClr val="FF0000"/>
                </a:solidFill>
              </a:rPr>
              <a:t> </a:t>
            </a:r>
            <a:endParaRPr lang="en-US" sz="2800" u="sng" dirty="0">
              <a:solidFill>
                <a:srgbClr val="FF0000"/>
              </a:solidFill>
            </a:endParaRPr>
          </a:p>
          <a:p>
            <a:pPr>
              <a:buNone/>
            </a:pPr>
            <a:endParaRPr lang="en-US" sz="2800" dirty="0"/>
          </a:p>
        </p:txBody>
      </p:sp>
      <p:pic>
        <p:nvPicPr>
          <p:cNvPr id="8194" name="Picture 2" descr="https://encrypted-tbn3.gstatic.com/images?q=tbn:ANd9GcQ7toZ4WIL6tkuMbS6SaV1kny5vuHvmMz-zeDYbwAE4QOJJlbf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076483"/>
            <a:ext cx="2516428" cy="378151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nfobasset.com/facial-paralysi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90" r="14179" b="6045"/>
          <a:stretch/>
        </p:blipFill>
        <p:spPr bwMode="auto">
          <a:xfrm>
            <a:off x="3581400" y="3076483"/>
            <a:ext cx="2807436" cy="271471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3.bp.blogspot.com/-EhwrjD2lJb8/T5RsQt6Ab6I/AAAAAAAAASQ/IL4OusWWTTc/s1600/P10006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810000"/>
            <a:ext cx="2162651"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8200" y="5943600"/>
            <a:ext cx="1740636" cy="369332"/>
          </a:xfrm>
          <a:prstGeom prst="rect">
            <a:avLst/>
          </a:prstGeom>
          <a:noFill/>
        </p:spPr>
        <p:txBody>
          <a:bodyPr wrap="square" rtlCol="0">
            <a:spAutoFit/>
          </a:bodyPr>
          <a:lstStyle/>
          <a:p>
            <a:pPr algn="ctr"/>
            <a:r>
              <a:rPr lang="en-US" b="1" dirty="0" smtClean="0"/>
              <a:t>Bell’s Palsy</a:t>
            </a:r>
            <a:endParaRPr lang="en-US" b="1" dirty="0"/>
          </a:p>
        </p:txBody>
      </p:sp>
    </p:spTree>
    <p:extLst>
      <p:ext uri="{BB962C8B-B14F-4D97-AF65-F5344CB8AC3E}">
        <p14:creationId xmlns:p14="http://schemas.microsoft.com/office/powerpoint/2010/main" val="29301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60"/>
            <a:ext cx="8229600" cy="1007660"/>
          </a:xfrm>
        </p:spPr>
        <p:txBody>
          <a:bodyPr/>
          <a:lstStyle/>
          <a:p>
            <a:r>
              <a:rPr lang="en-US" dirty="0" smtClean="0"/>
              <a:t>Nervous System</a:t>
            </a:r>
            <a:endParaRPr lang="en-US" dirty="0"/>
          </a:p>
        </p:txBody>
      </p:sp>
      <p:sp>
        <p:nvSpPr>
          <p:cNvPr id="3" name="Content Placeholder 2"/>
          <p:cNvSpPr>
            <a:spLocks noGrp="1"/>
          </p:cNvSpPr>
          <p:nvPr>
            <p:ph idx="1"/>
          </p:nvPr>
        </p:nvSpPr>
        <p:spPr>
          <a:xfrm>
            <a:off x="263857" y="838200"/>
            <a:ext cx="8763000" cy="2667000"/>
          </a:xfrm>
        </p:spPr>
        <p:txBody>
          <a:bodyPr>
            <a:normAutofit lnSpcReduction="10000"/>
          </a:bodyPr>
          <a:lstStyle/>
          <a:p>
            <a:pPr>
              <a:buNone/>
            </a:pPr>
            <a:r>
              <a:rPr lang="en-US" b="1" dirty="0" smtClean="0"/>
              <a:t>Diseases/Disorders:</a:t>
            </a:r>
          </a:p>
          <a:p>
            <a:pPr>
              <a:buNone/>
            </a:pPr>
            <a:r>
              <a:rPr lang="en-US" dirty="0">
                <a:solidFill>
                  <a:srgbClr val="FF0000"/>
                </a:solidFill>
              </a:rPr>
              <a:t> </a:t>
            </a:r>
            <a:r>
              <a:rPr lang="en-US" sz="2800" dirty="0" smtClean="0">
                <a:solidFill>
                  <a:srgbClr val="FF0000"/>
                </a:solidFill>
              </a:rPr>
              <a:t>3. </a:t>
            </a:r>
            <a:r>
              <a:rPr lang="en-US" sz="2800" u="sng" dirty="0" smtClean="0">
                <a:solidFill>
                  <a:srgbClr val="FF0000"/>
                </a:solidFill>
              </a:rPr>
              <a:t>Concussion</a:t>
            </a:r>
            <a:r>
              <a:rPr lang="en-US" sz="2800" dirty="0" smtClean="0">
                <a:solidFill>
                  <a:srgbClr val="FF0000"/>
                </a:solidFill>
              </a:rPr>
              <a:t> </a:t>
            </a:r>
            <a:r>
              <a:rPr lang="en-US" sz="2800" dirty="0" smtClean="0"/>
              <a:t>– traumatic brain injury with temporary loss</a:t>
            </a:r>
          </a:p>
          <a:p>
            <a:pPr>
              <a:buNone/>
            </a:pPr>
            <a:r>
              <a:rPr lang="en-US" sz="2800" dirty="0"/>
              <a:t> </a:t>
            </a:r>
            <a:r>
              <a:rPr lang="en-US" sz="2800" dirty="0" smtClean="0"/>
              <a:t>      of brain function; causes headaches, feeling hazy,    </a:t>
            </a:r>
          </a:p>
          <a:p>
            <a:pPr>
              <a:buNone/>
            </a:pPr>
            <a:r>
              <a:rPr lang="en-US" sz="2800" dirty="0" smtClean="0"/>
              <a:t>       emotional changes, etc.</a:t>
            </a:r>
            <a:endParaRPr lang="en-US" sz="2800" dirty="0" smtClean="0">
              <a:solidFill>
                <a:srgbClr val="FF0000"/>
              </a:solidFill>
            </a:endParaRPr>
          </a:p>
          <a:p>
            <a:pPr>
              <a:buNone/>
            </a:pPr>
            <a:r>
              <a:rPr lang="en-US" sz="2800" dirty="0">
                <a:solidFill>
                  <a:srgbClr val="FF0000"/>
                </a:solidFill>
              </a:rPr>
              <a:t> </a:t>
            </a:r>
            <a:endParaRPr lang="en-US" sz="2800" u="sng" dirty="0">
              <a:solidFill>
                <a:srgbClr val="FF0000"/>
              </a:solidFill>
            </a:endParaRPr>
          </a:p>
          <a:p>
            <a:pPr>
              <a:buNone/>
            </a:pPr>
            <a:endParaRPr lang="en-US" sz="2800" dirty="0"/>
          </a:p>
        </p:txBody>
      </p:sp>
      <p:pic>
        <p:nvPicPr>
          <p:cNvPr id="9218" name="Picture 2" descr="http://www.riders4helmets.com/wp-content/uploads/2011/04/012709concussion2_54304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2" y="2895600"/>
            <a:ext cx="406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mindlessscience.files.wordpress.com/2011/04/nflh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272" y="4205171"/>
            <a:ext cx="2828925" cy="269508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onsmd.com/files/2012/02/Conditions_concuss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3542" y="2514600"/>
            <a:ext cx="2360458"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43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4419600" cy="4267200"/>
          </a:xfrm>
        </p:spPr>
        <p:txBody>
          <a:bodyPr>
            <a:noAutofit/>
          </a:bodyPr>
          <a:lstStyle/>
          <a:p>
            <a:r>
              <a:rPr lang="en-US" sz="4800" dirty="0" smtClean="0">
                <a:solidFill>
                  <a:srgbClr val="00B0F0"/>
                </a:solidFill>
                <a:latin typeface="Kristen ITC" pitchFamily="66" charset="0"/>
                <a:ea typeface="GungsuhChe" pitchFamily="49" charset="-127"/>
              </a:rPr>
              <a:t>Endocrine</a:t>
            </a:r>
            <a:br>
              <a:rPr lang="en-US" sz="4800" dirty="0" smtClean="0">
                <a:solidFill>
                  <a:srgbClr val="00B0F0"/>
                </a:solidFill>
                <a:latin typeface="Kristen ITC" pitchFamily="66" charset="0"/>
                <a:ea typeface="GungsuhChe" pitchFamily="49" charset="-127"/>
              </a:rPr>
            </a:br>
            <a:r>
              <a:rPr lang="en-US" sz="4800" dirty="0" smtClean="0">
                <a:solidFill>
                  <a:srgbClr val="00B0F0"/>
                </a:solidFill>
                <a:latin typeface="Kristen ITC" pitchFamily="66" charset="0"/>
                <a:ea typeface="GungsuhChe" pitchFamily="49" charset="-127"/>
              </a:rPr>
              <a:t>and</a:t>
            </a:r>
            <a:br>
              <a:rPr lang="en-US" sz="4800" dirty="0" smtClean="0">
                <a:solidFill>
                  <a:srgbClr val="00B0F0"/>
                </a:solidFill>
                <a:latin typeface="Kristen ITC" pitchFamily="66" charset="0"/>
                <a:ea typeface="GungsuhChe" pitchFamily="49" charset="-127"/>
              </a:rPr>
            </a:br>
            <a:r>
              <a:rPr lang="en-US" sz="4800" dirty="0" smtClean="0">
                <a:solidFill>
                  <a:srgbClr val="00B0F0"/>
                </a:solidFill>
                <a:latin typeface="Kristen ITC" pitchFamily="66" charset="0"/>
                <a:ea typeface="GungsuhChe" pitchFamily="49" charset="-127"/>
              </a:rPr>
              <a:t>Reproductive Systems</a:t>
            </a:r>
            <a:endParaRPr lang="en-US" sz="4800" dirty="0">
              <a:solidFill>
                <a:srgbClr val="00B0F0"/>
              </a:solidFill>
              <a:latin typeface="Kristen ITC" pitchFamily="66" charset="0"/>
              <a:ea typeface="GungsuhChe" pitchFamily="49" charset="-127"/>
            </a:endParaRPr>
          </a:p>
        </p:txBody>
      </p:sp>
      <p:pic>
        <p:nvPicPr>
          <p:cNvPr id="10242" name="Picture 2" descr="http://www.epa.gov/endo/images/endocr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7412" y="762000"/>
            <a:ext cx="4446588" cy="536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4025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Endocrine &amp; Reproductive Systems</a:t>
            </a:r>
            <a:endParaRPr lang="en-US" dirty="0"/>
          </a:p>
        </p:txBody>
      </p:sp>
      <p:sp>
        <p:nvSpPr>
          <p:cNvPr id="3" name="Content Placeholder 2"/>
          <p:cNvSpPr>
            <a:spLocks noGrp="1"/>
          </p:cNvSpPr>
          <p:nvPr>
            <p:ph idx="1"/>
          </p:nvPr>
        </p:nvSpPr>
        <p:spPr>
          <a:xfrm>
            <a:off x="228600" y="1143000"/>
            <a:ext cx="8610600" cy="2743200"/>
          </a:xfrm>
        </p:spPr>
        <p:txBody>
          <a:bodyPr/>
          <a:lstStyle/>
          <a:p>
            <a:pPr>
              <a:buNone/>
            </a:pPr>
            <a:r>
              <a:rPr lang="en-US" b="1" dirty="0" smtClean="0"/>
              <a:t>Major Organs/Parts Involved:</a:t>
            </a:r>
          </a:p>
          <a:p>
            <a:pPr>
              <a:buNone/>
            </a:pPr>
            <a:r>
              <a:rPr lang="en-US" b="1" dirty="0"/>
              <a:t> </a:t>
            </a:r>
            <a:r>
              <a:rPr lang="en-US" b="1" dirty="0" smtClean="0"/>
              <a:t> A. Endocrine</a:t>
            </a:r>
          </a:p>
          <a:p>
            <a:pPr>
              <a:buNone/>
            </a:pPr>
            <a:r>
              <a:rPr lang="en-US" sz="2800" dirty="0"/>
              <a:t> </a:t>
            </a:r>
            <a:r>
              <a:rPr lang="en-US" sz="2800" dirty="0" smtClean="0"/>
              <a:t>        1. </a:t>
            </a:r>
            <a:r>
              <a:rPr lang="en-US" sz="2800" u="sng" dirty="0" smtClean="0">
                <a:solidFill>
                  <a:srgbClr val="FF0000"/>
                </a:solidFill>
              </a:rPr>
              <a:t>Pituitary Gland</a:t>
            </a:r>
            <a:r>
              <a:rPr lang="en-US" sz="2800" dirty="0" smtClean="0">
                <a:solidFill>
                  <a:srgbClr val="FF0000"/>
                </a:solidFill>
              </a:rPr>
              <a:t> </a:t>
            </a:r>
            <a:r>
              <a:rPr lang="en-US" sz="2800" dirty="0" smtClean="0"/>
              <a:t>– gland that secretes 9 hormones</a:t>
            </a:r>
          </a:p>
          <a:p>
            <a:pPr>
              <a:buNone/>
            </a:pPr>
            <a:r>
              <a:rPr lang="en-US" sz="2800" dirty="0"/>
              <a:t>	</a:t>
            </a:r>
            <a:r>
              <a:rPr lang="en-US" sz="2800" dirty="0" smtClean="0"/>
              <a:t>	   to regulate homeostasis; found at base of brain </a:t>
            </a:r>
            <a:endParaRPr lang="en-US" sz="2800" u="sng" dirty="0" smtClean="0">
              <a:solidFill>
                <a:srgbClr val="FF0000"/>
              </a:solidFill>
            </a:endParaRPr>
          </a:p>
          <a:p>
            <a:pPr>
              <a:buNone/>
            </a:pPr>
            <a:endParaRPr lang="en-US" sz="3600" dirty="0">
              <a:solidFill>
                <a:srgbClr val="FF0000"/>
              </a:solidFill>
            </a:endParaRPr>
          </a:p>
          <a:p>
            <a:pPr>
              <a:buNone/>
            </a:pPr>
            <a:endParaRPr lang="en-US" sz="2800" dirty="0"/>
          </a:p>
        </p:txBody>
      </p:sp>
      <p:pic>
        <p:nvPicPr>
          <p:cNvPr id="11266" name="Picture 2" descr="http://upload.wikimedia.org/wikipedia/commons/6/6a/Pituitary_gla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444922"/>
            <a:ext cx="4457700" cy="31623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elu.sgul.ac.uk/rehash/guest/scorm/215/package/content/images/brain.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570" b="5135"/>
          <a:stretch/>
        </p:blipFill>
        <p:spPr bwMode="auto">
          <a:xfrm>
            <a:off x="0" y="3545198"/>
            <a:ext cx="4572000" cy="30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Endocrine &amp; Reproductive Systems</a:t>
            </a:r>
            <a:endParaRPr lang="en-US" dirty="0"/>
          </a:p>
        </p:txBody>
      </p:sp>
      <p:sp>
        <p:nvSpPr>
          <p:cNvPr id="3" name="Content Placeholder 2"/>
          <p:cNvSpPr>
            <a:spLocks noGrp="1"/>
          </p:cNvSpPr>
          <p:nvPr>
            <p:ph idx="1"/>
          </p:nvPr>
        </p:nvSpPr>
        <p:spPr>
          <a:xfrm>
            <a:off x="228600" y="1143000"/>
            <a:ext cx="8610600" cy="2895600"/>
          </a:xfrm>
        </p:spPr>
        <p:txBody>
          <a:bodyPr/>
          <a:lstStyle/>
          <a:p>
            <a:pPr>
              <a:buNone/>
            </a:pPr>
            <a:r>
              <a:rPr lang="en-US" b="1" dirty="0" smtClean="0"/>
              <a:t>Major Organs/Parts Involved:</a:t>
            </a:r>
          </a:p>
          <a:p>
            <a:pPr>
              <a:buNone/>
            </a:pPr>
            <a:r>
              <a:rPr lang="en-US" b="1" dirty="0"/>
              <a:t> </a:t>
            </a:r>
            <a:r>
              <a:rPr lang="en-US" b="1" dirty="0" smtClean="0"/>
              <a:t> A. Endocrine</a:t>
            </a:r>
          </a:p>
          <a:p>
            <a:pPr>
              <a:buNone/>
            </a:pPr>
            <a:r>
              <a:rPr lang="en-US" sz="2800" dirty="0"/>
              <a:t> </a:t>
            </a:r>
            <a:r>
              <a:rPr lang="en-US" sz="2800" dirty="0" smtClean="0"/>
              <a:t>        2. </a:t>
            </a:r>
            <a:r>
              <a:rPr lang="en-US" sz="2800" u="sng" dirty="0" smtClean="0">
                <a:solidFill>
                  <a:srgbClr val="FF0000"/>
                </a:solidFill>
              </a:rPr>
              <a:t>Hormone</a:t>
            </a:r>
            <a:r>
              <a:rPr lang="en-US" sz="2800" dirty="0" smtClean="0"/>
              <a:t> – chemical messenger</a:t>
            </a:r>
          </a:p>
          <a:p>
            <a:pPr>
              <a:buNone/>
            </a:pPr>
            <a:r>
              <a:rPr lang="en-US" sz="2800" dirty="0" smtClean="0">
                <a:solidFill>
                  <a:srgbClr val="FF0000"/>
                </a:solidFill>
              </a:rPr>
              <a:t>		      </a:t>
            </a:r>
            <a:r>
              <a:rPr lang="en-US" sz="2800" dirty="0" smtClean="0"/>
              <a:t>a. </a:t>
            </a:r>
            <a:r>
              <a:rPr lang="en-US" sz="2800" u="sng" dirty="0" smtClean="0">
                <a:solidFill>
                  <a:srgbClr val="FF0000"/>
                </a:solidFill>
              </a:rPr>
              <a:t>Testosterone</a:t>
            </a:r>
            <a:r>
              <a:rPr lang="en-US" sz="2800" dirty="0" smtClean="0"/>
              <a:t> – male reproductive hormone</a:t>
            </a:r>
          </a:p>
          <a:p>
            <a:pPr>
              <a:buNone/>
            </a:pPr>
            <a:r>
              <a:rPr lang="en-US" sz="2800" dirty="0"/>
              <a:t>	</a:t>
            </a:r>
            <a:r>
              <a:rPr lang="en-US" sz="2800" dirty="0" smtClean="0"/>
              <a:t>	      b. </a:t>
            </a:r>
            <a:r>
              <a:rPr lang="en-US" sz="2800" u="sng" dirty="0" smtClean="0">
                <a:solidFill>
                  <a:srgbClr val="FF0000"/>
                </a:solidFill>
              </a:rPr>
              <a:t>Estrogen</a:t>
            </a:r>
            <a:r>
              <a:rPr lang="en-US" sz="2800" dirty="0" smtClean="0"/>
              <a:t> </a:t>
            </a:r>
            <a:r>
              <a:rPr lang="en-US" sz="2800" dirty="0"/>
              <a:t>– </a:t>
            </a:r>
            <a:r>
              <a:rPr lang="en-US" sz="2800" dirty="0" smtClean="0"/>
              <a:t>female </a:t>
            </a:r>
            <a:r>
              <a:rPr lang="en-US" sz="2800" dirty="0"/>
              <a:t>reproductive hormone</a:t>
            </a:r>
          </a:p>
          <a:p>
            <a:pPr>
              <a:buNone/>
            </a:pPr>
            <a:endParaRPr lang="en-US" sz="3600" dirty="0">
              <a:solidFill>
                <a:srgbClr val="FF0000"/>
              </a:solidFill>
            </a:endParaRPr>
          </a:p>
          <a:p>
            <a:pPr>
              <a:buNone/>
            </a:pPr>
            <a:endParaRPr lang="en-US" sz="2800" dirty="0"/>
          </a:p>
        </p:txBody>
      </p:sp>
      <p:pic>
        <p:nvPicPr>
          <p:cNvPr id="12290" name="Picture 2" descr="http://www.testosteronesupplements.org/a/wp-content/uploads/2011/06/0199210896.testosterone.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2400" y="4250053"/>
            <a:ext cx="2107300" cy="131254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riversideonline.com/source/images/image_popup/r7_endocrinesyste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060" t="63780" r="3492" b="4126"/>
          <a:stretch/>
        </p:blipFill>
        <p:spPr bwMode="auto">
          <a:xfrm>
            <a:off x="2329963" y="4443746"/>
            <a:ext cx="4375637" cy="22377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185" y="5638800"/>
            <a:ext cx="1905000" cy="400110"/>
          </a:xfrm>
          <a:prstGeom prst="rect">
            <a:avLst/>
          </a:prstGeom>
          <a:noFill/>
        </p:spPr>
        <p:txBody>
          <a:bodyPr wrap="square" rtlCol="0">
            <a:spAutoFit/>
          </a:bodyPr>
          <a:lstStyle/>
          <a:p>
            <a:pPr algn="ctr"/>
            <a:r>
              <a:rPr lang="en-US" sz="2000" b="1" dirty="0"/>
              <a:t>Testosterone</a:t>
            </a:r>
          </a:p>
        </p:txBody>
      </p:sp>
      <p:pic>
        <p:nvPicPr>
          <p:cNvPr id="12294" name="Picture 6" descr="http://www.catalogs.com/info/bestof/wp-content/uploads/2010/11/estroge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217432"/>
            <a:ext cx="211545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74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Endocrine &amp; Reproductive Systems</a:t>
            </a:r>
            <a:endParaRPr lang="en-US" dirty="0"/>
          </a:p>
        </p:txBody>
      </p:sp>
      <p:sp>
        <p:nvSpPr>
          <p:cNvPr id="3" name="Content Placeholder 2"/>
          <p:cNvSpPr>
            <a:spLocks noGrp="1"/>
          </p:cNvSpPr>
          <p:nvPr>
            <p:ph idx="1"/>
          </p:nvPr>
        </p:nvSpPr>
        <p:spPr>
          <a:xfrm>
            <a:off x="228600" y="1143000"/>
            <a:ext cx="8610600" cy="3657600"/>
          </a:xfrm>
        </p:spPr>
        <p:txBody>
          <a:bodyPr>
            <a:normAutofit/>
          </a:bodyPr>
          <a:lstStyle/>
          <a:p>
            <a:pPr>
              <a:buNone/>
            </a:pPr>
            <a:r>
              <a:rPr lang="en-US" b="1" dirty="0" smtClean="0"/>
              <a:t>Major Organs/Parts Involved:</a:t>
            </a:r>
          </a:p>
          <a:p>
            <a:pPr>
              <a:buNone/>
            </a:pPr>
            <a:r>
              <a:rPr lang="en-US" b="1" dirty="0"/>
              <a:t> </a:t>
            </a:r>
            <a:r>
              <a:rPr lang="en-US" b="1" dirty="0" smtClean="0"/>
              <a:t> A. Endocrine</a:t>
            </a:r>
          </a:p>
          <a:p>
            <a:pPr>
              <a:buNone/>
            </a:pPr>
            <a:r>
              <a:rPr lang="en-US" sz="2800" dirty="0"/>
              <a:t> </a:t>
            </a:r>
            <a:r>
              <a:rPr lang="en-US" sz="2800" dirty="0" smtClean="0"/>
              <a:t>        2. </a:t>
            </a:r>
            <a:r>
              <a:rPr lang="en-US" sz="2800" u="sng" dirty="0" smtClean="0">
                <a:solidFill>
                  <a:srgbClr val="FF0000"/>
                </a:solidFill>
              </a:rPr>
              <a:t>Hormone</a:t>
            </a:r>
            <a:r>
              <a:rPr lang="en-US" sz="2800" dirty="0" smtClean="0"/>
              <a:t> – chemical messenger</a:t>
            </a:r>
          </a:p>
          <a:p>
            <a:pPr>
              <a:buNone/>
            </a:pPr>
            <a:r>
              <a:rPr lang="en-US" sz="2800" dirty="0" smtClean="0">
                <a:solidFill>
                  <a:srgbClr val="FF0000"/>
                </a:solidFill>
              </a:rPr>
              <a:t>		      </a:t>
            </a:r>
            <a:r>
              <a:rPr lang="en-US" sz="2800" dirty="0"/>
              <a:t>c</a:t>
            </a:r>
            <a:r>
              <a:rPr lang="en-US" sz="2800" dirty="0" smtClean="0"/>
              <a:t>. </a:t>
            </a:r>
            <a:r>
              <a:rPr lang="en-US" sz="2800" u="sng" dirty="0" smtClean="0">
                <a:solidFill>
                  <a:srgbClr val="FF0000"/>
                </a:solidFill>
              </a:rPr>
              <a:t>Insulin</a:t>
            </a:r>
            <a:r>
              <a:rPr lang="en-US" sz="2800" dirty="0" smtClean="0"/>
              <a:t> – pancreatic hormone regulating blood</a:t>
            </a:r>
          </a:p>
          <a:p>
            <a:pPr>
              <a:buNone/>
            </a:pPr>
            <a:r>
              <a:rPr lang="en-US" sz="2800" dirty="0" smtClean="0"/>
              <a:t>                       sugar</a:t>
            </a:r>
          </a:p>
          <a:p>
            <a:pPr>
              <a:buNone/>
            </a:pPr>
            <a:r>
              <a:rPr lang="en-US" sz="2800" dirty="0"/>
              <a:t>	</a:t>
            </a:r>
            <a:r>
              <a:rPr lang="en-US" sz="2800" dirty="0" smtClean="0"/>
              <a:t>	</a:t>
            </a:r>
          </a:p>
          <a:p>
            <a:pPr>
              <a:buNone/>
            </a:pPr>
            <a:endParaRPr lang="en-US" sz="2800" dirty="0" smtClean="0"/>
          </a:p>
          <a:p>
            <a:pPr>
              <a:buNone/>
            </a:pPr>
            <a:endParaRPr lang="en-US" sz="3600" dirty="0">
              <a:solidFill>
                <a:srgbClr val="FF0000"/>
              </a:solidFill>
            </a:endParaRPr>
          </a:p>
          <a:p>
            <a:pPr>
              <a:buNone/>
            </a:pPr>
            <a:endParaRPr lang="en-US" sz="2800" dirty="0"/>
          </a:p>
        </p:txBody>
      </p:sp>
      <p:pic>
        <p:nvPicPr>
          <p:cNvPr id="13314" name="Picture 2" descr="http://upload.wikimedia.org/wikipedia/commons/thumb/0/0d/InsulinHexamer.jpg/250px-InsulinHexam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581400"/>
            <a:ext cx="238125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77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00200"/>
            <a:ext cx="4648200" cy="1143000"/>
          </a:xfrm>
        </p:spPr>
        <p:txBody>
          <a:bodyPr>
            <a:normAutofit fontScale="90000"/>
          </a:bodyPr>
          <a:lstStyle/>
          <a:p>
            <a:r>
              <a:rPr lang="en-US" b="1" dirty="0" smtClean="0"/>
              <a:t>Blood Sugar Regulation</a:t>
            </a:r>
            <a:endParaRPr lang="en-US" b="1" dirty="0"/>
          </a:p>
        </p:txBody>
      </p:sp>
      <p:pic>
        <p:nvPicPr>
          <p:cNvPr id="14338" name="Picture 2" descr="http://www.endocrineweb.com/images/suga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52400"/>
            <a:ext cx="4343400" cy="6529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38900" y="15922"/>
            <a:ext cx="1943100" cy="175432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7" name="TextBox 6"/>
          <p:cNvSpPr txBox="1"/>
          <p:nvPr/>
        </p:nvSpPr>
        <p:spPr>
          <a:xfrm>
            <a:off x="6568554" y="2690884"/>
            <a:ext cx="2019300" cy="923330"/>
          </a:xfrm>
          <a:prstGeom prst="rect">
            <a:avLst/>
          </a:prstGeom>
          <a:solidFill>
            <a:schemeClr val="bg1"/>
          </a:solidFill>
        </p:spPr>
        <p:txBody>
          <a:bodyPr wrap="square" rtlCol="0">
            <a:spAutoFit/>
          </a:bodyPr>
          <a:lstStyle/>
          <a:p>
            <a:endParaRPr lang="en-US" dirty="0" smtClean="0"/>
          </a:p>
          <a:p>
            <a:endParaRPr lang="en-US" dirty="0"/>
          </a:p>
          <a:p>
            <a:endParaRPr lang="en-US" dirty="0" smtClean="0"/>
          </a:p>
        </p:txBody>
      </p:sp>
      <p:sp>
        <p:nvSpPr>
          <p:cNvPr id="8" name="TextBox 7"/>
          <p:cNvSpPr txBox="1"/>
          <p:nvPr/>
        </p:nvSpPr>
        <p:spPr>
          <a:xfrm>
            <a:off x="6781800" y="3614214"/>
            <a:ext cx="2019300" cy="2308324"/>
          </a:xfrm>
          <a:prstGeom prst="rect">
            <a:avLst/>
          </a:prstGeom>
          <a:solidFill>
            <a:schemeClr val="bg1"/>
          </a:solidFill>
        </p:spPr>
        <p:txBody>
          <a:bodyPr wrap="square" rtlCol="0">
            <a:spAutoFit/>
          </a:bodyPr>
          <a:lstStyle/>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p:txBody>
      </p:sp>
      <p:sp>
        <p:nvSpPr>
          <p:cNvPr id="9" name="TextBox 8"/>
          <p:cNvSpPr txBox="1"/>
          <p:nvPr/>
        </p:nvSpPr>
        <p:spPr>
          <a:xfrm>
            <a:off x="4953000" y="1770248"/>
            <a:ext cx="2019300" cy="923330"/>
          </a:xfrm>
          <a:prstGeom prst="rect">
            <a:avLst/>
          </a:prstGeom>
          <a:solidFill>
            <a:schemeClr val="bg1"/>
          </a:solidFill>
        </p:spPr>
        <p:txBody>
          <a:bodyPr wrap="square" rtlCol="0">
            <a:spAutoFit/>
          </a:bodyPr>
          <a:lstStyle/>
          <a:p>
            <a:endParaRPr lang="en-US" dirty="0" smtClean="0"/>
          </a:p>
          <a:p>
            <a:endParaRPr lang="en-US" dirty="0"/>
          </a:p>
          <a:p>
            <a:endParaRPr lang="en-US" dirty="0" smtClean="0"/>
          </a:p>
        </p:txBody>
      </p:sp>
      <p:sp>
        <p:nvSpPr>
          <p:cNvPr id="10" name="TextBox 9"/>
          <p:cNvSpPr txBox="1"/>
          <p:nvPr/>
        </p:nvSpPr>
        <p:spPr>
          <a:xfrm>
            <a:off x="4267200" y="2743200"/>
            <a:ext cx="2019300" cy="923330"/>
          </a:xfrm>
          <a:prstGeom prst="rect">
            <a:avLst/>
          </a:prstGeom>
          <a:solidFill>
            <a:schemeClr val="bg1"/>
          </a:solidFill>
        </p:spPr>
        <p:txBody>
          <a:bodyPr wrap="square" rtlCol="0">
            <a:spAutoFit/>
          </a:bodyPr>
          <a:lstStyle/>
          <a:p>
            <a:endParaRPr lang="en-US" dirty="0" smtClean="0"/>
          </a:p>
          <a:p>
            <a:endParaRPr lang="en-US" dirty="0"/>
          </a:p>
          <a:p>
            <a:endParaRPr lang="en-US" dirty="0" smtClean="0"/>
          </a:p>
        </p:txBody>
      </p:sp>
      <p:sp>
        <p:nvSpPr>
          <p:cNvPr id="11" name="TextBox 10"/>
          <p:cNvSpPr txBox="1"/>
          <p:nvPr/>
        </p:nvSpPr>
        <p:spPr>
          <a:xfrm>
            <a:off x="4076700" y="3666530"/>
            <a:ext cx="2019300" cy="2308324"/>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12" name="TextBox 11"/>
          <p:cNvSpPr txBox="1"/>
          <p:nvPr/>
        </p:nvSpPr>
        <p:spPr>
          <a:xfrm>
            <a:off x="5711304" y="4768376"/>
            <a:ext cx="1527696" cy="2031325"/>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24841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Endocrine &amp; Reproductive Systems</a:t>
            </a:r>
            <a:endParaRPr lang="en-US" dirty="0"/>
          </a:p>
        </p:txBody>
      </p:sp>
      <p:sp>
        <p:nvSpPr>
          <p:cNvPr id="3" name="Content Placeholder 2"/>
          <p:cNvSpPr>
            <a:spLocks noGrp="1"/>
          </p:cNvSpPr>
          <p:nvPr>
            <p:ph idx="1"/>
          </p:nvPr>
        </p:nvSpPr>
        <p:spPr>
          <a:xfrm>
            <a:off x="228600" y="914400"/>
            <a:ext cx="8686800" cy="3048000"/>
          </a:xfrm>
        </p:spPr>
        <p:txBody>
          <a:bodyPr>
            <a:normAutofit lnSpcReduction="10000"/>
          </a:bodyPr>
          <a:lstStyle/>
          <a:p>
            <a:pPr>
              <a:buNone/>
            </a:pPr>
            <a:r>
              <a:rPr lang="en-US" b="1" dirty="0" smtClean="0"/>
              <a:t>Major Organs/Parts Involved:</a:t>
            </a:r>
          </a:p>
          <a:p>
            <a:pPr>
              <a:buNone/>
            </a:pPr>
            <a:r>
              <a:rPr lang="en-US" b="1" dirty="0"/>
              <a:t> </a:t>
            </a:r>
            <a:r>
              <a:rPr lang="en-US" b="1" dirty="0" smtClean="0"/>
              <a:t> A. Endocrine</a:t>
            </a:r>
          </a:p>
          <a:p>
            <a:pPr>
              <a:buNone/>
            </a:pPr>
            <a:r>
              <a:rPr lang="en-US" sz="2800" dirty="0"/>
              <a:t> </a:t>
            </a:r>
            <a:r>
              <a:rPr lang="en-US" sz="2800" dirty="0" smtClean="0"/>
              <a:t>        2. </a:t>
            </a:r>
            <a:r>
              <a:rPr lang="en-US" sz="2800" u="sng" dirty="0" smtClean="0">
                <a:solidFill>
                  <a:srgbClr val="FF0000"/>
                </a:solidFill>
              </a:rPr>
              <a:t>Hormone</a:t>
            </a:r>
            <a:r>
              <a:rPr lang="en-US" sz="2800" dirty="0" smtClean="0"/>
              <a:t> – chemical messenger</a:t>
            </a:r>
          </a:p>
          <a:p>
            <a:pPr>
              <a:buNone/>
            </a:pPr>
            <a:r>
              <a:rPr lang="en-US" sz="2800" dirty="0" smtClean="0">
                <a:solidFill>
                  <a:srgbClr val="FF0000"/>
                </a:solidFill>
              </a:rPr>
              <a:t>		     </a:t>
            </a:r>
            <a:r>
              <a:rPr lang="en-US" sz="2800" dirty="0" smtClean="0"/>
              <a:t>d. </a:t>
            </a:r>
            <a:r>
              <a:rPr lang="en-US" sz="2800" u="sng" dirty="0" smtClean="0">
                <a:solidFill>
                  <a:srgbClr val="FF0000"/>
                </a:solidFill>
              </a:rPr>
              <a:t>Human Growth Hormone</a:t>
            </a:r>
            <a:r>
              <a:rPr lang="en-US" sz="2800" dirty="0" smtClean="0"/>
              <a:t> – hormone that </a:t>
            </a:r>
          </a:p>
          <a:p>
            <a:pPr>
              <a:buNone/>
            </a:pPr>
            <a:r>
              <a:rPr lang="en-US" sz="2800" dirty="0"/>
              <a:t> </a:t>
            </a:r>
            <a:r>
              <a:rPr lang="en-US" sz="2800" dirty="0" smtClean="0"/>
              <a:t>                      stimulates growth, cell reproduction, and </a:t>
            </a:r>
          </a:p>
          <a:p>
            <a:pPr>
              <a:buNone/>
            </a:pPr>
            <a:r>
              <a:rPr lang="en-US" sz="2800" dirty="0"/>
              <a:t> </a:t>
            </a:r>
            <a:r>
              <a:rPr lang="en-US" sz="2800" dirty="0" smtClean="0"/>
              <a:t>                      regeneration</a:t>
            </a:r>
          </a:p>
          <a:p>
            <a:pPr>
              <a:buNone/>
            </a:pPr>
            <a:endParaRPr lang="en-US" sz="2800" dirty="0" smtClean="0"/>
          </a:p>
          <a:p>
            <a:pPr>
              <a:buNone/>
            </a:pPr>
            <a:endParaRPr lang="en-US" sz="2800" dirty="0" smtClean="0"/>
          </a:p>
          <a:p>
            <a:pPr>
              <a:buNone/>
            </a:pPr>
            <a:endParaRPr lang="en-US" sz="3600" dirty="0">
              <a:solidFill>
                <a:srgbClr val="FF0000"/>
              </a:solidFill>
            </a:endParaRPr>
          </a:p>
          <a:p>
            <a:pPr>
              <a:buNone/>
            </a:pPr>
            <a:endParaRPr lang="en-US" sz="2800" dirty="0"/>
          </a:p>
        </p:txBody>
      </p:sp>
      <p:pic>
        <p:nvPicPr>
          <p:cNvPr id="15362" name="Picture 2" descr="http://scm-l3.technorati.com/11/03/07/28721/humangrowthhorm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427944"/>
            <a:ext cx="28575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encrypted-tbn2.gstatic.com/images?q=tbn:ANd9GcTcpNC0b6018_Phv3lvgrFBQKz4rD4QmmWYcsekGfkXOrUphdjq1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4" y="3767834"/>
            <a:ext cx="3287974" cy="311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Endocrine &amp; Reproductive Systems</a:t>
            </a:r>
            <a:endParaRPr lang="en-US" dirty="0"/>
          </a:p>
        </p:txBody>
      </p:sp>
      <p:sp>
        <p:nvSpPr>
          <p:cNvPr id="3" name="Content Placeholder 2"/>
          <p:cNvSpPr>
            <a:spLocks noGrp="1"/>
          </p:cNvSpPr>
          <p:nvPr>
            <p:ph idx="1"/>
          </p:nvPr>
        </p:nvSpPr>
        <p:spPr>
          <a:xfrm>
            <a:off x="228600" y="990600"/>
            <a:ext cx="8610600" cy="2743200"/>
          </a:xfrm>
        </p:spPr>
        <p:txBody>
          <a:bodyPr>
            <a:normAutofit/>
          </a:bodyPr>
          <a:lstStyle/>
          <a:p>
            <a:pPr>
              <a:buNone/>
            </a:pPr>
            <a:r>
              <a:rPr lang="en-US" b="1" dirty="0" smtClean="0"/>
              <a:t>Major Organs/Parts Involved:</a:t>
            </a:r>
          </a:p>
          <a:p>
            <a:pPr>
              <a:buNone/>
            </a:pPr>
            <a:r>
              <a:rPr lang="en-US" b="1" dirty="0"/>
              <a:t> </a:t>
            </a:r>
            <a:r>
              <a:rPr lang="en-US" b="1" dirty="0" smtClean="0"/>
              <a:t> B. Reproductive</a:t>
            </a:r>
          </a:p>
          <a:p>
            <a:pPr>
              <a:buNone/>
            </a:pPr>
            <a:r>
              <a:rPr lang="en-US" sz="2800" dirty="0"/>
              <a:t> </a:t>
            </a:r>
            <a:r>
              <a:rPr lang="en-US" sz="2800" dirty="0" smtClean="0"/>
              <a:t>        - Female: </a:t>
            </a:r>
            <a:r>
              <a:rPr lang="en-US" sz="2800" u="sng" dirty="0" smtClean="0">
                <a:solidFill>
                  <a:srgbClr val="FF0000"/>
                </a:solidFill>
              </a:rPr>
              <a:t>Ovary</a:t>
            </a:r>
            <a:r>
              <a:rPr lang="en-US" sz="2800" dirty="0" smtClean="0"/>
              <a:t> – produces eggs</a:t>
            </a:r>
          </a:p>
          <a:p>
            <a:pPr>
              <a:buNone/>
            </a:pPr>
            <a:r>
              <a:rPr lang="en-US" sz="2800" dirty="0"/>
              <a:t> 	 </a:t>
            </a:r>
            <a:r>
              <a:rPr lang="en-US" sz="2800" dirty="0" smtClean="0"/>
              <a:t>    - Male</a:t>
            </a:r>
            <a:r>
              <a:rPr lang="en-US" sz="2800" dirty="0"/>
              <a:t>: </a:t>
            </a:r>
            <a:r>
              <a:rPr lang="en-US" sz="2800" u="sng" dirty="0" smtClean="0">
                <a:solidFill>
                  <a:srgbClr val="FF0000"/>
                </a:solidFill>
              </a:rPr>
              <a:t>Testis/Testes</a:t>
            </a:r>
            <a:r>
              <a:rPr lang="en-US" sz="2800" dirty="0" smtClean="0"/>
              <a:t> </a:t>
            </a:r>
            <a:r>
              <a:rPr lang="en-US" sz="2800" dirty="0"/>
              <a:t>– produces </a:t>
            </a:r>
            <a:r>
              <a:rPr lang="en-US" sz="2800" dirty="0" smtClean="0"/>
              <a:t>sperm</a:t>
            </a:r>
            <a:r>
              <a:rPr lang="en-US" sz="2800" dirty="0" smtClean="0">
                <a:solidFill>
                  <a:srgbClr val="FF0000"/>
                </a:solidFill>
              </a:rPr>
              <a:t>	</a:t>
            </a:r>
            <a:r>
              <a:rPr lang="en-US" sz="2800" dirty="0"/>
              <a:t>	</a:t>
            </a:r>
            <a:r>
              <a:rPr lang="en-US" sz="2800" dirty="0" smtClean="0"/>
              <a:t>	</a:t>
            </a:r>
          </a:p>
          <a:p>
            <a:pPr>
              <a:buNone/>
            </a:pPr>
            <a:endParaRPr lang="en-US" sz="2800" dirty="0" smtClean="0"/>
          </a:p>
          <a:p>
            <a:pPr>
              <a:buNone/>
            </a:pPr>
            <a:endParaRPr lang="en-US" sz="3600" dirty="0">
              <a:solidFill>
                <a:srgbClr val="FF0000"/>
              </a:solidFill>
            </a:endParaRPr>
          </a:p>
          <a:p>
            <a:pPr>
              <a:buNone/>
            </a:pPr>
            <a:endParaRPr lang="en-US" sz="2800" dirty="0"/>
          </a:p>
        </p:txBody>
      </p:sp>
      <p:pic>
        <p:nvPicPr>
          <p:cNvPr id="16386" name="Picture 2" descr="http://media.web.britannica.com/eb-media/31/94931-034-8F73200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276600"/>
            <a:ext cx="7800336" cy="357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2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Endocrine &amp; Reproductive Systems</a:t>
            </a:r>
            <a:endParaRPr lang="en-US" dirty="0"/>
          </a:p>
        </p:txBody>
      </p:sp>
      <p:sp>
        <p:nvSpPr>
          <p:cNvPr id="3" name="Content Placeholder 2"/>
          <p:cNvSpPr>
            <a:spLocks noGrp="1"/>
          </p:cNvSpPr>
          <p:nvPr>
            <p:ph idx="1"/>
          </p:nvPr>
        </p:nvSpPr>
        <p:spPr>
          <a:xfrm>
            <a:off x="304800" y="1219200"/>
            <a:ext cx="8229600" cy="5105400"/>
          </a:xfrm>
        </p:spPr>
        <p:txBody>
          <a:bodyPr/>
          <a:lstStyle/>
          <a:p>
            <a:pPr>
              <a:buNone/>
            </a:pPr>
            <a:r>
              <a:rPr lang="en-US" b="1" dirty="0" smtClean="0"/>
              <a:t>Functions/Roles:</a:t>
            </a:r>
          </a:p>
          <a:p>
            <a:pPr>
              <a:buNone/>
            </a:pPr>
            <a:r>
              <a:rPr lang="en-US" dirty="0" smtClean="0">
                <a:solidFill>
                  <a:srgbClr val="FF0000"/>
                </a:solidFill>
              </a:rPr>
              <a:t>   </a:t>
            </a:r>
            <a:r>
              <a:rPr lang="en-US" b="1" dirty="0" smtClean="0"/>
              <a:t>A. Endocrine</a:t>
            </a:r>
            <a:r>
              <a:rPr lang="en-US" dirty="0">
                <a:solidFill>
                  <a:srgbClr val="FF0000"/>
                </a:solidFill>
              </a:rPr>
              <a:t>	</a:t>
            </a:r>
            <a:endParaRPr lang="en-US" dirty="0" smtClean="0">
              <a:solidFill>
                <a:srgbClr val="FF0000"/>
              </a:solidFill>
            </a:endParaRPr>
          </a:p>
          <a:p>
            <a:pPr>
              <a:buNone/>
            </a:pPr>
            <a:r>
              <a:rPr lang="en-US" dirty="0" smtClean="0">
                <a:solidFill>
                  <a:srgbClr val="FF0000"/>
                </a:solidFill>
              </a:rPr>
              <a:t>           1. Controls body by releasing hormones</a:t>
            </a:r>
          </a:p>
          <a:p>
            <a:pPr>
              <a:buNone/>
            </a:pPr>
            <a:endParaRPr lang="en-US" dirty="0" smtClean="0">
              <a:solidFill>
                <a:srgbClr val="FF0000"/>
              </a:solidFill>
            </a:endParaRPr>
          </a:p>
          <a:p>
            <a:pPr>
              <a:buNone/>
            </a:pPr>
            <a:endParaRPr lang="en-US" sz="2800" dirty="0"/>
          </a:p>
        </p:txBody>
      </p:sp>
      <p:pic>
        <p:nvPicPr>
          <p:cNvPr id="17410" name="Picture 2" descr="http://www.emc.maricopa.edu/faculty/farabee/biobk/hormone_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505200"/>
            <a:ext cx="5063387"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5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Integumentary System</a:t>
            </a:r>
            <a:endParaRPr lang="en-US" dirty="0"/>
          </a:p>
        </p:txBody>
      </p:sp>
      <p:sp>
        <p:nvSpPr>
          <p:cNvPr id="3" name="Content Placeholder 2"/>
          <p:cNvSpPr>
            <a:spLocks noGrp="1"/>
          </p:cNvSpPr>
          <p:nvPr>
            <p:ph idx="1"/>
          </p:nvPr>
        </p:nvSpPr>
        <p:spPr>
          <a:xfrm>
            <a:off x="304800" y="1371600"/>
            <a:ext cx="8610600" cy="1447800"/>
          </a:xfrm>
        </p:spPr>
        <p:txBody>
          <a:bodyPr>
            <a:normAutofit fontScale="92500" lnSpcReduction="20000"/>
          </a:bodyPr>
          <a:lstStyle/>
          <a:p>
            <a:pPr>
              <a:buNone/>
            </a:pPr>
            <a:r>
              <a:rPr lang="en-US" b="1" dirty="0" smtClean="0"/>
              <a:t>Other Vocab:</a:t>
            </a:r>
          </a:p>
          <a:p>
            <a:pPr>
              <a:buNone/>
            </a:pPr>
            <a:r>
              <a:rPr lang="en-US" dirty="0"/>
              <a:t> </a:t>
            </a:r>
            <a:r>
              <a:rPr lang="en-US" dirty="0" smtClean="0"/>
              <a:t>  1. </a:t>
            </a:r>
            <a:r>
              <a:rPr lang="en-US" u="sng" dirty="0" smtClean="0">
                <a:solidFill>
                  <a:srgbClr val="FF0000"/>
                </a:solidFill>
              </a:rPr>
              <a:t>Pathogen</a:t>
            </a:r>
            <a:r>
              <a:rPr lang="en-US" dirty="0" smtClean="0"/>
              <a:t> – infectious or disease-causing agent</a:t>
            </a:r>
          </a:p>
          <a:p>
            <a:pPr>
              <a:buNone/>
            </a:pPr>
            <a:r>
              <a:rPr lang="en-US" u="sng" dirty="0" smtClean="0">
                <a:solidFill>
                  <a:srgbClr val="FF0000"/>
                </a:solidFill>
              </a:rPr>
              <a:t>Bacteria, viruses, fungi</a:t>
            </a:r>
          </a:p>
          <a:p>
            <a:pPr>
              <a:buNone/>
            </a:pPr>
            <a:endParaRPr lang="en-US" sz="3600" dirty="0">
              <a:solidFill>
                <a:srgbClr val="FF0000"/>
              </a:solidFill>
            </a:endParaRPr>
          </a:p>
          <a:p>
            <a:pPr>
              <a:buNone/>
            </a:pPr>
            <a:endParaRPr lang="en-US" sz="2800" dirty="0"/>
          </a:p>
        </p:txBody>
      </p:sp>
      <p:pic>
        <p:nvPicPr>
          <p:cNvPr id="10242" name="Picture 2" descr="Pathoge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819400"/>
            <a:ext cx="4419600" cy="38781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457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7691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394"/>
            <a:ext cx="8229600" cy="1143000"/>
          </a:xfrm>
        </p:spPr>
        <p:txBody>
          <a:bodyPr/>
          <a:lstStyle/>
          <a:p>
            <a:r>
              <a:rPr lang="en-US" dirty="0" smtClean="0"/>
              <a:t>Endocrine &amp; Reproductive Systems</a:t>
            </a:r>
            <a:endParaRPr lang="en-US" dirty="0"/>
          </a:p>
        </p:txBody>
      </p:sp>
      <p:sp>
        <p:nvSpPr>
          <p:cNvPr id="3" name="Content Placeholder 2"/>
          <p:cNvSpPr>
            <a:spLocks noGrp="1"/>
          </p:cNvSpPr>
          <p:nvPr>
            <p:ph idx="1"/>
          </p:nvPr>
        </p:nvSpPr>
        <p:spPr>
          <a:xfrm>
            <a:off x="180975" y="914400"/>
            <a:ext cx="8229600" cy="5105400"/>
          </a:xfrm>
        </p:spPr>
        <p:txBody>
          <a:bodyPr/>
          <a:lstStyle/>
          <a:p>
            <a:pPr>
              <a:buNone/>
            </a:pPr>
            <a:r>
              <a:rPr lang="en-US" b="1" dirty="0" smtClean="0"/>
              <a:t>Functions/Roles:</a:t>
            </a:r>
          </a:p>
          <a:p>
            <a:pPr>
              <a:buNone/>
            </a:pPr>
            <a:r>
              <a:rPr lang="en-US" b="1" dirty="0" smtClean="0"/>
              <a:t>   B. Reproductive</a:t>
            </a:r>
            <a:endParaRPr lang="en-US" dirty="0" smtClean="0">
              <a:solidFill>
                <a:srgbClr val="FF0000"/>
              </a:solidFill>
            </a:endParaRPr>
          </a:p>
          <a:p>
            <a:pPr>
              <a:buNone/>
            </a:pPr>
            <a:r>
              <a:rPr lang="en-US" dirty="0">
                <a:solidFill>
                  <a:srgbClr val="FF0000"/>
                </a:solidFill>
              </a:rPr>
              <a:t>	</a:t>
            </a:r>
            <a:r>
              <a:rPr lang="en-US" dirty="0" smtClean="0">
                <a:solidFill>
                  <a:srgbClr val="FF0000"/>
                </a:solidFill>
              </a:rPr>
              <a:t>       1. Reproduce (create life)</a:t>
            </a:r>
          </a:p>
          <a:p>
            <a:pPr>
              <a:buNone/>
            </a:pPr>
            <a:r>
              <a:rPr lang="en-US" dirty="0">
                <a:solidFill>
                  <a:srgbClr val="FF0000"/>
                </a:solidFill>
              </a:rPr>
              <a:t>	</a:t>
            </a:r>
            <a:endParaRPr lang="en-US" dirty="0" smtClean="0">
              <a:solidFill>
                <a:srgbClr val="FF0000"/>
              </a:solidFill>
            </a:endParaRPr>
          </a:p>
          <a:p>
            <a:pPr>
              <a:buNone/>
            </a:pPr>
            <a:endParaRPr lang="en-US" sz="2800" dirty="0"/>
          </a:p>
        </p:txBody>
      </p:sp>
      <p:pic>
        <p:nvPicPr>
          <p:cNvPr id="18434" name="Picture 2" descr="http://www.takdangaralin.com/wp-content/uploads/2009/08/human_reproduction.jpg?9d7bd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19236"/>
            <a:ext cx="4419600" cy="156757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0.tqn.com/d/urbanlegends/1/0/V/4/pic114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992760"/>
            <a:ext cx="2624015" cy="3228976"/>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0.tqn.com/d/pregnancy/1/0/H/X/3/embryoada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75" r="4000" b="7463"/>
          <a:stretch/>
        </p:blipFill>
        <p:spPr bwMode="auto">
          <a:xfrm>
            <a:off x="990600" y="4386814"/>
            <a:ext cx="3022604" cy="246095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ghanahealthnest.com/wp-content/uploads/2012/07/pregnancy-and-child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1749" y="3930289"/>
            <a:ext cx="3659638" cy="292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7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Endocrine &amp; Reproductive Systems</a:t>
            </a:r>
            <a:endParaRPr lang="en-US" dirty="0"/>
          </a:p>
        </p:txBody>
      </p:sp>
      <p:sp>
        <p:nvSpPr>
          <p:cNvPr id="3" name="Content Placeholder 2"/>
          <p:cNvSpPr>
            <a:spLocks noGrp="1"/>
          </p:cNvSpPr>
          <p:nvPr>
            <p:ph idx="1"/>
          </p:nvPr>
        </p:nvSpPr>
        <p:spPr>
          <a:xfrm>
            <a:off x="228600" y="1219200"/>
            <a:ext cx="8686800" cy="2209800"/>
          </a:xfrm>
        </p:spPr>
        <p:txBody>
          <a:bodyPr>
            <a:normAutofit/>
          </a:bodyPr>
          <a:lstStyle/>
          <a:p>
            <a:pPr>
              <a:buNone/>
            </a:pPr>
            <a:r>
              <a:rPr lang="en-US" b="1" dirty="0" smtClean="0"/>
              <a:t>Diseases/Disorders:</a:t>
            </a:r>
          </a:p>
          <a:p>
            <a:pPr>
              <a:buNone/>
            </a:pPr>
            <a:r>
              <a:rPr lang="en-US" dirty="0">
                <a:solidFill>
                  <a:srgbClr val="FF0000"/>
                </a:solidFill>
              </a:rPr>
              <a:t> </a:t>
            </a:r>
            <a:r>
              <a:rPr lang="en-US" dirty="0" smtClean="0">
                <a:solidFill>
                  <a:srgbClr val="FF0000"/>
                </a:solidFill>
              </a:rPr>
              <a:t>  </a:t>
            </a:r>
            <a:r>
              <a:rPr lang="en-US" sz="3000" dirty="0" smtClean="0"/>
              <a:t>1. </a:t>
            </a:r>
            <a:r>
              <a:rPr lang="en-US" sz="3000" u="sng" dirty="0" smtClean="0">
                <a:solidFill>
                  <a:srgbClr val="FF0000"/>
                </a:solidFill>
              </a:rPr>
              <a:t>Diabetes</a:t>
            </a:r>
            <a:r>
              <a:rPr lang="en-US" sz="3000" dirty="0" smtClean="0">
                <a:solidFill>
                  <a:srgbClr val="FF0000"/>
                </a:solidFill>
              </a:rPr>
              <a:t> </a:t>
            </a:r>
            <a:r>
              <a:rPr lang="en-US" sz="3000" dirty="0" smtClean="0"/>
              <a:t>– disease where person </a:t>
            </a:r>
            <a:r>
              <a:rPr lang="en-US" sz="3000" dirty="0"/>
              <a:t>has high blood </a:t>
            </a:r>
            <a:endParaRPr lang="en-US" sz="3000" dirty="0" smtClean="0"/>
          </a:p>
          <a:p>
            <a:pPr>
              <a:buNone/>
            </a:pPr>
            <a:r>
              <a:rPr lang="en-US" sz="3000" dirty="0" smtClean="0"/>
              <a:t>         sugar due to low production of insulin</a:t>
            </a:r>
            <a:endParaRPr lang="en-US" sz="3000" u="sng" dirty="0" smtClean="0"/>
          </a:p>
          <a:p>
            <a:pPr>
              <a:buNone/>
            </a:pPr>
            <a:endParaRPr lang="en-US" dirty="0" smtClean="0">
              <a:solidFill>
                <a:srgbClr val="FF0000"/>
              </a:solidFill>
            </a:endParaRPr>
          </a:p>
          <a:p>
            <a:pPr>
              <a:buNone/>
            </a:pPr>
            <a:endParaRPr lang="en-US" sz="2800" dirty="0"/>
          </a:p>
        </p:txBody>
      </p:sp>
      <p:pic>
        <p:nvPicPr>
          <p:cNvPr id="19458" name="Picture 2" descr="http://static.ddmcdn.com/gif/diabetic-ketoacidosi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545574"/>
            <a:ext cx="2847975" cy="216217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1.bp.blogspot.com/-OXcJSWHkMcY/UGHCZ9z3htI/AAAAAAAAAN4/MGjR6Ldfl2k/s1600/iStock_000005499112XSmall-diabetic.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462337"/>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10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Fetal circulation/respiration video</a:t>
            </a:r>
            <a:endParaRPr lang="en-US" dirty="0"/>
          </a:p>
        </p:txBody>
      </p:sp>
      <p:sp>
        <p:nvSpPr>
          <p:cNvPr id="3" name="Content Placeholder 2"/>
          <p:cNvSpPr>
            <a:spLocks noGrp="1"/>
          </p:cNvSpPr>
          <p:nvPr>
            <p:ph idx="1"/>
          </p:nvPr>
        </p:nvSpPr>
        <p:spPr/>
        <p:txBody>
          <a:bodyPr/>
          <a:lstStyle/>
          <a:p>
            <a:pPr>
              <a:buNone/>
            </a:pPr>
            <a:r>
              <a:rPr lang="en-US" dirty="0" smtClean="0">
                <a:hlinkClick r:id="rId2"/>
              </a:rPr>
              <a:t>http://www.youtube.com/watch?v=3IkAnVZpO5Y&amp;feature=player_detailpage</a:t>
            </a:r>
            <a:r>
              <a:rPr lang="en-US" dirty="0" smtClean="0"/>
              <a:t> </a:t>
            </a:r>
          </a:p>
          <a:p>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Endocrine &amp; Reproductive Systems</a:t>
            </a:r>
            <a:endParaRPr lang="en-US" dirty="0"/>
          </a:p>
        </p:txBody>
      </p:sp>
      <p:sp>
        <p:nvSpPr>
          <p:cNvPr id="3" name="Content Placeholder 2"/>
          <p:cNvSpPr>
            <a:spLocks noGrp="1"/>
          </p:cNvSpPr>
          <p:nvPr>
            <p:ph idx="1"/>
          </p:nvPr>
        </p:nvSpPr>
        <p:spPr>
          <a:xfrm>
            <a:off x="161499" y="1066800"/>
            <a:ext cx="8686800" cy="2590800"/>
          </a:xfrm>
        </p:spPr>
        <p:txBody>
          <a:bodyPr>
            <a:normAutofit/>
          </a:bodyPr>
          <a:lstStyle/>
          <a:p>
            <a:pPr>
              <a:buNone/>
            </a:pPr>
            <a:r>
              <a:rPr lang="en-US" b="1" dirty="0" smtClean="0"/>
              <a:t>Diseases/Disorders:</a:t>
            </a:r>
          </a:p>
          <a:p>
            <a:pPr>
              <a:buNone/>
            </a:pPr>
            <a:r>
              <a:rPr lang="en-US" dirty="0">
                <a:solidFill>
                  <a:srgbClr val="FF0000"/>
                </a:solidFill>
              </a:rPr>
              <a:t> </a:t>
            </a:r>
            <a:r>
              <a:rPr lang="en-US" dirty="0" smtClean="0">
                <a:solidFill>
                  <a:srgbClr val="FF0000"/>
                </a:solidFill>
              </a:rPr>
              <a:t>  </a:t>
            </a:r>
            <a:r>
              <a:rPr lang="en-US" sz="3000" dirty="0"/>
              <a:t>2</a:t>
            </a:r>
            <a:r>
              <a:rPr lang="en-US" sz="3000" dirty="0" smtClean="0"/>
              <a:t>. </a:t>
            </a:r>
            <a:r>
              <a:rPr lang="en-US" sz="3000" u="sng" dirty="0" smtClean="0">
                <a:solidFill>
                  <a:srgbClr val="FF0000"/>
                </a:solidFill>
              </a:rPr>
              <a:t>Human Growth Deficiency</a:t>
            </a:r>
            <a:r>
              <a:rPr lang="en-US" sz="3000" dirty="0" smtClean="0">
                <a:solidFill>
                  <a:srgbClr val="FF0000"/>
                </a:solidFill>
              </a:rPr>
              <a:t> </a:t>
            </a:r>
            <a:r>
              <a:rPr lang="en-US" sz="3000" dirty="0" smtClean="0"/>
              <a:t>– medical condition </a:t>
            </a:r>
          </a:p>
          <a:p>
            <a:pPr>
              <a:buNone/>
            </a:pPr>
            <a:r>
              <a:rPr lang="en-US" sz="3000" dirty="0"/>
              <a:t> </a:t>
            </a:r>
            <a:r>
              <a:rPr lang="en-US" sz="3000" dirty="0" smtClean="0"/>
              <a:t>        caused by pituitary gland not producing enough</a:t>
            </a:r>
          </a:p>
          <a:p>
            <a:pPr>
              <a:buNone/>
            </a:pPr>
            <a:r>
              <a:rPr lang="en-US" sz="3000" dirty="0"/>
              <a:t> </a:t>
            </a:r>
            <a:r>
              <a:rPr lang="en-US" sz="3000" dirty="0" smtClean="0"/>
              <a:t>        growth hormone; results in dwarfism</a:t>
            </a:r>
            <a:endParaRPr lang="en-US" sz="3000" u="sng" dirty="0" smtClean="0"/>
          </a:p>
          <a:p>
            <a:pPr>
              <a:buNone/>
            </a:pPr>
            <a:endParaRPr lang="en-US" dirty="0" smtClean="0">
              <a:solidFill>
                <a:srgbClr val="FF0000"/>
              </a:solidFill>
            </a:endParaRPr>
          </a:p>
          <a:p>
            <a:pPr>
              <a:buNone/>
            </a:pPr>
            <a:endParaRPr lang="en-US" sz="2800" dirty="0"/>
          </a:p>
        </p:txBody>
      </p:sp>
      <p:pic>
        <p:nvPicPr>
          <p:cNvPr id="20482" name="Picture 2" descr="http://www.jolcdi.com/wp-content/uploads/HGH-deficienc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4508"/>
          <a:stretch/>
        </p:blipFill>
        <p:spPr bwMode="auto">
          <a:xfrm>
            <a:off x="1686637" y="3275331"/>
            <a:ext cx="1599062" cy="360427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healthofchildren.com/images/gech_0001_0002_0_img00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4899" y="3562066"/>
            <a:ext cx="184113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0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Endocrine &amp; Reproductive Systems</a:t>
            </a:r>
            <a:endParaRPr lang="en-US" dirty="0"/>
          </a:p>
        </p:txBody>
      </p:sp>
      <p:sp>
        <p:nvSpPr>
          <p:cNvPr id="3" name="Content Placeholder 2"/>
          <p:cNvSpPr>
            <a:spLocks noGrp="1"/>
          </p:cNvSpPr>
          <p:nvPr>
            <p:ph idx="1"/>
          </p:nvPr>
        </p:nvSpPr>
        <p:spPr>
          <a:xfrm>
            <a:off x="228600" y="1219200"/>
            <a:ext cx="5547516" cy="3124200"/>
          </a:xfrm>
        </p:spPr>
        <p:txBody>
          <a:bodyPr>
            <a:normAutofit/>
          </a:bodyPr>
          <a:lstStyle/>
          <a:p>
            <a:pPr>
              <a:buNone/>
            </a:pPr>
            <a:r>
              <a:rPr lang="en-US" b="1" dirty="0" smtClean="0"/>
              <a:t>Diseases/Disorders:</a:t>
            </a:r>
          </a:p>
          <a:p>
            <a:pPr>
              <a:buNone/>
            </a:pPr>
            <a:r>
              <a:rPr lang="en-US" dirty="0">
                <a:solidFill>
                  <a:srgbClr val="FF0000"/>
                </a:solidFill>
              </a:rPr>
              <a:t> </a:t>
            </a:r>
            <a:r>
              <a:rPr lang="en-US" dirty="0" smtClean="0">
                <a:solidFill>
                  <a:srgbClr val="FF0000"/>
                </a:solidFill>
              </a:rPr>
              <a:t>  </a:t>
            </a:r>
            <a:r>
              <a:rPr lang="en-US" sz="3000" dirty="0" smtClean="0"/>
              <a:t>3. </a:t>
            </a:r>
            <a:r>
              <a:rPr lang="en-US" sz="3000" u="sng" dirty="0" smtClean="0">
                <a:solidFill>
                  <a:srgbClr val="FF0000"/>
                </a:solidFill>
              </a:rPr>
              <a:t>Gigantism</a:t>
            </a:r>
            <a:r>
              <a:rPr lang="en-US" sz="3000" dirty="0" smtClean="0">
                <a:solidFill>
                  <a:srgbClr val="FF0000"/>
                </a:solidFill>
              </a:rPr>
              <a:t> </a:t>
            </a:r>
            <a:r>
              <a:rPr lang="en-US" sz="3000" dirty="0" smtClean="0"/>
              <a:t>– medical condition</a:t>
            </a:r>
          </a:p>
          <a:p>
            <a:pPr>
              <a:buNone/>
            </a:pPr>
            <a:r>
              <a:rPr lang="en-US" sz="3000" dirty="0"/>
              <a:t> </a:t>
            </a:r>
            <a:r>
              <a:rPr lang="en-US" sz="3000" dirty="0" smtClean="0"/>
              <a:t>      </a:t>
            </a:r>
            <a:r>
              <a:rPr lang="en-US" sz="3000" dirty="0"/>
              <a:t>caused by pituitary gland over </a:t>
            </a:r>
            <a:endParaRPr lang="en-US" sz="3000" dirty="0" smtClean="0"/>
          </a:p>
          <a:p>
            <a:pPr>
              <a:buNone/>
            </a:pPr>
            <a:r>
              <a:rPr lang="en-US" sz="3000" dirty="0" smtClean="0"/>
              <a:t>       producing enough growth </a:t>
            </a:r>
          </a:p>
          <a:p>
            <a:pPr>
              <a:buNone/>
            </a:pPr>
            <a:r>
              <a:rPr lang="en-US" sz="3000" dirty="0"/>
              <a:t> </a:t>
            </a:r>
            <a:r>
              <a:rPr lang="en-US" sz="3000" dirty="0" smtClean="0"/>
              <a:t>      hormone</a:t>
            </a:r>
            <a:r>
              <a:rPr lang="en-US" sz="3000" dirty="0"/>
              <a:t>; results in a “giant</a:t>
            </a:r>
            <a:r>
              <a:rPr lang="en-US" sz="3000" dirty="0" smtClean="0"/>
              <a:t>”</a:t>
            </a:r>
            <a:endParaRPr lang="en-US" dirty="0" smtClean="0">
              <a:solidFill>
                <a:srgbClr val="FF0000"/>
              </a:solidFill>
            </a:endParaRPr>
          </a:p>
          <a:p>
            <a:pPr>
              <a:buNone/>
            </a:pPr>
            <a:endParaRPr lang="en-US" sz="2800" dirty="0"/>
          </a:p>
        </p:txBody>
      </p:sp>
      <p:pic>
        <p:nvPicPr>
          <p:cNvPr id="21508" name="Picture 4" descr="http://upload.wikimedia.org/wikipedia/en/thumb/5/5c/Robert_Wadlow.jpg/230px-Robert_Wadl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6116" y="990600"/>
            <a:ext cx="3291684" cy="56388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modernmedicalguide.com/wp-content/uploads/2010/02/Acromegaly-and-gigantis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1188" y="4104337"/>
            <a:ext cx="1895255" cy="252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58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4876800"/>
          </a:xfrm>
        </p:spPr>
        <p:txBody>
          <a:bodyPr>
            <a:normAutofit/>
          </a:bodyPr>
          <a:lstStyle/>
          <a:p>
            <a:pPr marL="0" indent="0">
              <a:buNone/>
            </a:pPr>
            <a:r>
              <a:rPr lang="en-US" b="1" dirty="0"/>
              <a:t>Connection: </a:t>
            </a:r>
            <a:endParaRPr lang="en-US" dirty="0"/>
          </a:p>
          <a:p>
            <a:pPr marL="0" indent="0">
              <a:buNone/>
            </a:pPr>
            <a:r>
              <a:rPr lang="en-US" sz="3000" dirty="0" smtClean="0"/>
              <a:t>How do </a:t>
            </a:r>
            <a:r>
              <a:rPr lang="en-US" sz="3000" b="1" dirty="0" smtClean="0"/>
              <a:t>nervous</a:t>
            </a:r>
            <a:r>
              <a:rPr lang="en-US" sz="3000" dirty="0" smtClean="0"/>
              <a:t> and </a:t>
            </a:r>
            <a:r>
              <a:rPr lang="en-US" sz="3000" b="1" dirty="0" smtClean="0"/>
              <a:t>endocrine</a:t>
            </a:r>
            <a:r>
              <a:rPr lang="en-US" sz="3000" dirty="0" smtClean="0"/>
              <a:t> systems work together to regulate homeostasis?</a:t>
            </a:r>
          </a:p>
          <a:p>
            <a:pPr marL="0" indent="0">
              <a:buNone/>
            </a:pPr>
            <a:endParaRPr lang="en-US" sz="2400" b="1" dirty="0" smtClean="0"/>
          </a:p>
          <a:p>
            <a:pPr marL="0" indent="0">
              <a:buNone/>
            </a:pPr>
            <a:r>
              <a:rPr lang="en-US" sz="3000" b="1" dirty="0" smtClean="0">
                <a:solidFill>
                  <a:srgbClr val="FF0000"/>
                </a:solidFill>
              </a:rPr>
              <a:t>Nervous </a:t>
            </a:r>
            <a:r>
              <a:rPr lang="en-US" sz="3000" dirty="0" smtClean="0">
                <a:solidFill>
                  <a:srgbClr val="FF0000"/>
                </a:solidFill>
              </a:rPr>
              <a:t>system interprets feedback from systems and sends signals to </a:t>
            </a:r>
            <a:r>
              <a:rPr lang="en-US" sz="3000" b="1" dirty="0" smtClean="0">
                <a:solidFill>
                  <a:srgbClr val="FF0000"/>
                </a:solidFill>
              </a:rPr>
              <a:t>endocrine</a:t>
            </a:r>
            <a:r>
              <a:rPr lang="en-US" sz="3000" dirty="0" smtClean="0">
                <a:solidFill>
                  <a:srgbClr val="FF0000"/>
                </a:solidFill>
              </a:rPr>
              <a:t> system or other system to ensure balance is restored in the body.  </a:t>
            </a:r>
            <a:r>
              <a:rPr lang="en-US" sz="3000" b="1" dirty="0" smtClean="0">
                <a:solidFill>
                  <a:srgbClr val="FF0000"/>
                </a:solidFill>
              </a:rPr>
              <a:t>Endocrine</a:t>
            </a:r>
            <a:r>
              <a:rPr lang="en-US" sz="3000" dirty="0" smtClean="0">
                <a:solidFill>
                  <a:srgbClr val="FF0000"/>
                </a:solidFill>
              </a:rPr>
              <a:t> system will release hormones to maintain homeostasis. </a:t>
            </a:r>
          </a:p>
          <a:p>
            <a:pPr>
              <a:buNone/>
            </a:pPr>
            <a:endParaRPr lang="en-US" sz="3000" dirty="0" smtClean="0"/>
          </a:p>
          <a:p>
            <a:pPr>
              <a:buNone/>
            </a:pPr>
            <a:endParaRPr lang="en-US" sz="2800" dirty="0"/>
          </a:p>
        </p:txBody>
      </p:sp>
    </p:spTree>
    <p:extLst>
      <p:ext uri="{BB962C8B-B14F-4D97-AF65-F5344CB8AC3E}">
        <p14:creationId xmlns:p14="http://schemas.microsoft.com/office/powerpoint/2010/main" val="108826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1143000"/>
          </a:xfrm>
        </p:spPr>
        <p:txBody>
          <a:bodyPr>
            <a:noAutofit/>
          </a:bodyPr>
          <a:lstStyle/>
          <a:p>
            <a:r>
              <a:rPr lang="en-US" sz="7200" dirty="0" smtClean="0">
                <a:solidFill>
                  <a:srgbClr val="00B0F0"/>
                </a:solidFill>
                <a:latin typeface="Kristen ITC" pitchFamily="66" charset="0"/>
                <a:ea typeface="GungsuhChe" pitchFamily="49" charset="-127"/>
              </a:rPr>
              <a:t>Lymphatic System</a:t>
            </a:r>
            <a:br>
              <a:rPr lang="en-US" sz="7200" dirty="0" smtClean="0">
                <a:solidFill>
                  <a:srgbClr val="00B0F0"/>
                </a:solidFill>
                <a:latin typeface="Kristen ITC" pitchFamily="66" charset="0"/>
                <a:ea typeface="GungsuhChe" pitchFamily="49" charset="-127"/>
              </a:rPr>
            </a:br>
            <a:r>
              <a:rPr lang="en-US" sz="4000" dirty="0" smtClean="0">
                <a:solidFill>
                  <a:srgbClr val="00B0F0"/>
                </a:solidFill>
                <a:latin typeface="Kristen ITC" pitchFamily="66" charset="0"/>
                <a:ea typeface="GungsuhChe" pitchFamily="49" charset="-127"/>
              </a:rPr>
              <a:t>(Immune System)</a:t>
            </a:r>
            <a:endParaRPr lang="en-US" sz="8000" dirty="0">
              <a:solidFill>
                <a:srgbClr val="00B0F0"/>
              </a:solidFill>
              <a:latin typeface="Kristen ITC" pitchFamily="66" charset="0"/>
              <a:ea typeface="GungsuhChe" pitchFamily="49" charset="-127"/>
            </a:endParaRPr>
          </a:p>
        </p:txBody>
      </p:sp>
      <p:pic>
        <p:nvPicPr>
          <p:cNvPr id="22532" name="Picture 4" descr="http://www.steadyhealth.com/4540/Image/lymphatic_system.jpg"/>
          <p:cNvPicPr>
            <a:picLocks noChangeAspect="1" noChangeArrowheads="1"/>
          </p:cNvPicPr>
          <p:nvPr/>
        </p:nvPicPr>
        <p:blipFill>
          <a:blip r:embed="rId2" cstate="print">
            <a:clrChange>
              <a:clrFrom>
                <a:srgbClr val="0A0A0A"/>
              </a:clrFrom>
              <a:clrTo>
                <a:srgbClr val="0A0A0A">
                  <a:alpha val="0"/>
                </a:srgbClr>
              </a:clrTo>
            </a:clrChange>
            <a:extLst>
              <a:ext uri="{28A0092B-C50C-407E-A947-70E740481C1C}">
                <a14:useLocalDpi xmlns:a14="http://schemas.microsoft.com/office/drawing/2010/main" val="0"/>
              </a:ext>
            </a:extLst>
          </a:blip>
          <a:srcRect/>
          <a:stretch>
            <a:fillRect/>
          </a:stretch>
        </p:blipFill>
        <p:spPr bwMode="auto">
          <a:xfrm>
            <a:off x="2715098" y="2165106"/>
            <a:ext cx="3380902" cy="469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69169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Lymphatic/Immune System</a:t>
            </a:r>
            <a:endParaRPr lang="en-US" dirty="0"/>
          </a:p>
        </p:txBody>
      </p:sp>
      <p:sp>
        <p:nvSpPr>
          <p:cNvPr id="3" name="Content Placeholder 2"/>
          <p:cNvSpPr>
            <a:spLocks noGrp="1"/>
          </p:cNvSpPr>
          <p:nvPr>
            <p:ph idx="1"/>
          </p:nvPr>
        </p:nvSpPr>
        <p:spPr>
          <a:xfrm>
            <a:off x="152400" y="1143000"/>
            <a:ext cx="5334000" cy="5105400"/>
          </a:xfrm>
        </p:spPr>
        <p:txBody>
          <a:bodyPr/>
          <a:lstStyle/>
          <a:p>
            <a:pPr>
              <a:buNone/>
            </a:pPr>
            <a:r>
              <a:rPr lang="en-US" b="1" dirty="0" smtClean="0"/>
              <a:t>Major Organs/Parts Involved:</a:t>
            </a:r>
          </a:p>
          <a:p>
            <a:pPr>
              <a:buNone/>
            </a:pPr>
            <a:r>
              <a:rPr lang="en-US" sz="3000" dirty="0"/>
              <a:t> </a:t>
            </a:r>
            <a:r>
              <a:rPr lang="en-US" sz="3000" dirty="0" smtClean="0"/>
              <a:t>  1. </a:t>
            </a:r>
            <a:r>
              <a:rPr lang="en-US" sz="3000" u="sng" dirty="0" smtClean="0">
                <a:solidFill>
                  <a:srgbClr val="FF0000"/>
                </a:solidFill>
              </a:rPr>
              <a:t>Lymph Nodes</a:t>
            </a:r>
            <a:r>
              <a:rPr lang="en-US" sz="3000" dirty="0" smtClean="0">
                <a:solidFill>
                  <a:srgbClr val="FF0000"/>
                </a:solidFill>
              </a:rPr>
              <a:t> </a:t>
            </a:r>
            <a:r>
              <a:rPr lang="en-US" sz="3000" dirty="0" smtClean="0"/>
              <a:t>– organ that </a:t>
            </a:r>
          </a:p>
          <a:p>
            <a:pPr>
              <a:buNone/>
            </a:pPr>
            <a:r>
              <a:rPr lang="en-US" sz="3000" dirty="0"/>
              <a:t> </a:t>
            </a:r>
            <a:r>
              <a:rPr lang="en-US" sz="3000" dirty="0" smtClean="0"/>
              <a:t>        filters foreign particles</a:t>
            </a:r>
          </a:p>
          <a:p>
            <a:pPr>
              <a:buNone/>
            </a:pPr>
            <a:r>
              <a:rPr lang="en-US" sz="3000" dirty="0"/>
              <a:t> </a:t>
            </a:r>
            <a:r>
              <a:rPr lang="en-US" sz="3000" dirty="0" smtClean="0"/>
              <a:t>        from lymph and makes </a:t>
            </a:r>
          </a:p>
          <a:p>
            <a:pPr>
              <a:buNone/>
            </a:pPr>
            <a:r>
              <a:rPr lang="en-US" sz="3000" dirty="0"/>
              <a:t> </a:t>
            </a:r>
            <a:r>
              <a:rPr lang="en-US" sz="3000" dirty="0" smtClean="0"/>
              <a:t>        white blood cells</a:t>
            </a:r>
            <a:endParaRPr lang="en-US" sz="3000" u="sng" dirty="0" smtClean="0">
              <a:solidFill>
                <a:srgbClr val="FF0000"/>
              </a:solidFill>
            </a:endParaRPr>
          </a:p>
          <a:p>
            <a:pPr>
              <a:buNone/>
            </a:pPr>
            <a:endParaRPr lang="en-US" sz="3600" dirty="0">
              <a:solidFill>
                <a:srgbClr val="FF0000"/>
              </a:solidFill>
            </a:endParaRPr>
          </a:p>
          <a:p>
            <a:pPr>
              <a:buNone/>
            </a:pPr>
            <a:endParaRPr lang="en-US" sz="2800" dirty="0"/>
          </a:p>
        </p:txBody>
      </p:sp>
      <p:pic>
        <p:nvPicPr>
          <p:cNvPr id="23556" name="Picture 4" descr="http://www.gorhams.dk/assets/images/lymfesysteme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990600"/>
            <a:ext cx="3321712" cy="584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Lymphatic/Immune System</a:t>
            </a:r>
            <a:endParaRPr lang="en-US" dirty="0"/>
          </a:p>
        </p:txBody>
      </p:sp>
      <p:sp>
        <p:nvSpPr>
          <p:cNvPr id="3" name="Content Placeholder 2"/>
          <p:cNvSpPr>
            <a:spLocks noGrp="1"/>
          </p:cNvSpPr>
          <p:nvPr>
            <p:ph idx="1"/>
          </p:nvPr>
        </p:nvSpPr>
        <p:spPr>
          <a:xfrm>
            <a:off x="304800" y="914400"/>
            <a:ext cx="8458200" cy="5105400"/>
          </a:xfrm>
        </p:spPr>
        <p:txBody>
          <a:bodyPr/>
          <a:lstStyle/>
          <a:p>
            <a:pPr>
              <a:buNone/>
            </a:pPr>
            <a:r>
              <a:rPr lang="en-US" b="1" dirty="0" smtClean="0"/>
              <a:t>Major Organs/Parts Involved:</a:t>
            </a:r>
          </a:p>
          <a:p>
            <a:pPr>
              <a:buNone/>
            </a:pPr>
            <a:r>
              <a:rPr lang="en-US" sz="3000" dirty="0"/>
              <a:t> </a:t>
            </a:r>
            <a:r>
              <a:rPr lang="en-US" sz="3000" dirty="0" smtClean="0"/>
              <a:t>  1. </a:t>
            </a:r>
            <a:r>
              <a:rPr lang="en-US" sz="3000" u="sng" dirty="0" smtClean="0">
                <a:solidFill>
                  <a:srgbClr val="FF0000"/>
                </a:solidFill>
              </a:rPr>
              <a:t>Lymph Nodes</a:t>
            </a:r>
            <a:r>
              <a:rPr lang="en-US" sz="3000" dirty="0" smtClean="0">
                <a:solidFill>
                  <a:srgbClr val="FF0000"/>
                </a:solidFill>
              </a:rPr>
              <a:t> </a:t>
            </a:r>
            <a:r>
              <a:rPr lang="en-US" sz="3000" dirty="0" smtClean="0"/>
              <a:t>– organ that filters foreign particles</a:t>
            </a:r>
          </a:p>
          <a:p>
            <a:pPr>
              <a:buNone/>
            </a:pPr>
            <a:r>
              <a:rPr lang="en-US" sz="3000" dirty="0"/>
              <a:t> </a:t>
            </a:r>
            <a:r>
              <a:rPr lang="en-US" sz="3000" dirty="0" smtClean="0"/>
              <a:t>        from lymph and makes white blood cells</a:t>
            </a:r>
          </a:p>
          <a:p>
            <a:pPr>
              <a:buNone/>
            </a:pPr>
            <a:r>
              <a:rPr lang="en-US" sz="3000" dirty="0" smtClean="0">
                <a:solidFill>
                  <a:srgbClr val="FF0000"/>
                </a:solidFill>
              </a:rPr>
              <a:t>		  </a:t>
            </a:r>
            <a:r>
              <a:rPr lang="en-US" sz="3000" dirty="0" smtClean="0"/>
              <a:t>a. </a:t>
            </a:r>
            <a:r>
              <a:rPr lang="en-US" sz="3000" u="sng" dirty="0" smtClean="0">
                <a:solidFill>
                  <a:srgbClr val="FF0000"/>
                </a:solidFill>
              </a:rPr>
              <a:t>Tonsils</a:t>
            </a:r>
            <a:r>
              <a:rPr lang="en-US" sz="3000" dirty="0" smtClean="0">
                <a:solidFill>
                  <a:srgbClr val="FF0000"/>
                </a:solidFill>
              </a:rPr>
              <a:t> </a:t>
            </a:r>
            <a:r>
              <a:rPr lang="en-US" sz="3000" dirty="0" smtClean="0"/>
              <a:t>– back of throat; first line of defense</a:t>
            </a:r>
          </a:p>
          <a:p>
            <a:pPr>
              <a:buNone/>
            </a:pPr>
            <a:endParaRPr lang="en-US" sz="3600" dirty="0">
              <a:solidFill>
                <a:srgbClr val="FF0000"/>
              </a:solidFill>
            </a:endParaRPr>
          </a:p>
          <a:p>
            <a:pPr>
              <a:buNone/>
            </a:pPr>
            <a:endParaRPr lang="en-US" sz="2800" dirty="0"/>
          </a:p>
        </p:txBody>
      </p:sp>
      <p:pic>
        <p:nvPicPr>
          <p:cNvPr id="24578" name="Picture 2" descr="http://www.davidlender.com/wp-content/themes/DavidLender/assets/postImages/tonsi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497237"/>
            <a:ext cx="304800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1.bp.blogspot.com/_umMRisczbxg/S_6t1j8-RvI/AAAAAAAAA78/rk0kA8wPZEY/s1600/normal_healthy_throat_tonsil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75" r="3099" b="4027"/>
          <a:stretch/>
        </p:blipFill>
        <p:spPr bwMode="auto">
          <a:xfrm>
            <a:off x="4339988" y="3721289"/>
            <a:ext cx="3930555" cy="268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75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Lymphatic/Immune System</a:t>
            </a:r>
            <a:endParaRPr lang="en-US" dirty="0"/>
          </a:p>
        </p:txBody>
      </p:sp>
      <p:sp>
        <p:nvSpPr>
          <p:cNvPr id="3" name="Content Placeholder 2"/>
          <p:cNvSpPr>
            <a:spLocks noGrp="1"/>
          </p:cNvSpPr>
          <p:nvPr>
            <p:ph idx="1"/>
          </p:nvPr>
        </p:nvSpPr>
        <p:spPr>
          <a:xfrm>
            <a:off x="304800" y="914400"/>
            <a:ext cx="8458200" cy="838200"/>
          </a:xfrm>
        </p:spPr>
        <p:txBody>
          <a:bodyPr>
            <a:normAutofit/>
          </a:bodyPr>
          <a:lstStyle/>
          <a:p>
            <a:pPr>
              <a:buNone/>
            </a:pPr>
            <a:r>
              <a:rPr lang="en-US" sz="2800" b="1" dirty="0" smtClean="0"/>
              <a:t>Tonsillitis – inflammation of tonsils </a:t>
            </a:r>
            <a:endParaRPr lang="en-US" sz="2800" b="1" dirty="0"/>
          </a:p>
        </p:txBody>
      </p:sp>
      <p:pic>
        <p:nvPicPr>
          <p:cNvPr id="24582" name="Picture 6" descr="http://upload.wikimedia.org/wikipedia/commons/9/95/Tonsillit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6122"/>
            <a:ext cx="3581400" cy="2730153"/>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https://encrypted-tbn1.gstatic.com/images?q=tbn:ANd9GcRL4rm-ZIcEWvXhNmtLp69KZ9cxLK-yBvWRBQHPyMN_IohEgI5T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056371"/>
            <a:ext cx="413728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upload.wikimedia.org/wikipedia/commons/thumb/4/4a/Pos_strep.JPG/230px-Pos_stre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1708743"/>
            <a:ext cx="2514600" cy="297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35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Integumentary System</a:t>
            </a:r>
            <a:endParaRPr lang="en-US" dirty="0"/>
          </a:p>
        </p:txBody>
      </p:sp>
      <p:sp>
        <p:nvSpPr>
          <p:cNvPr id="3" name="Content Placeholder 2"/>
          <p:cNvSpPr>
            <a:spLocks noGrp="1"/>
          </p:cNvSpPr>
          <p:nvPr>
            <p:ph idx="1"/>
          </p:nvPr>
        </p:nvSpPr>
        <p:spPr>
          <a:xfrm>
            <a:off x="0" y="1295400"/>
            <a:ext cx="5554682" cy="4038600"/>
          </a:xfrm>
        </p:spPr>
        <p:txBody>
          <a:bodyPr>
            <a:normAutofit fontScale="92500" lnSpcReduction="20000"/>
          </a:bodyPr>
          <a:lstStyle/>
          <a:p>
            <a:pPr>
              <a:buNone/>
            </a:pPr>
            <a:r>
              <a:rPr lang="en-US" b="1" dirty="0" smtClean="0"/>
              <a:t>Diseases/Disorders:</a:t>
            </a:r>
          </a:p>
          <a:p>
            <a:pPr>
              <a:buNone/>
            </a:pPr>
            <a:r>
              <a:rPr lang="en-US" dirty="0"/>
              <a:t> </a:t>
            </a:r>
            <a:r>
              <a:rPr lang="en-US" dirty="0" smtClean="0"/>
              <a:t>  1. </a:t>
            </a:r>
            <a:r>
              <a:rPr lang="en-US" u="sng" dirty="0" smtClean="0">
                <a:solidFill>
                  <a:srgbClr val="FF0000"/>
                </a:solidFill>
              </a:rPr>
              <a:t>Melanoma</a:t>
            </a:r>
            <a:r>
              <a:rPr lang="en-US" dirty="0" smtClean="0"/>
              <a:t> – skin cancer</a:t>
            </a:r>
          </a:p>
          <a:p>
            <a:pPr>
              <a:buNone/>
            </a:pPr>
            <a:r>
              <a:rPr lang="en-US" dirty="0" smtClean="0">
                <a:solidFill>
                  <a:srgbClr val="FF0000"/>
                </a:solidFill>
              </a:rPr>
              <a:t>	</a:t>
            </a:r>
            <a:r>
              <a:rPr lang="en-US" dirty="0">
                <a:solidFill>
                  <a:srgbClr val="FF0000"/>
                </a:solidFill>
              </a:rPr>
              <a:t> </a:t>
            </a:r>
            <a:r>
              <a:rPr lang="en-US" dirty="0" smtClean="0">
                <a:solidFill>
                  <a:srgbClr val="FF0000"/>
                </a:solidFill>
              </a:rPr>
              <a:t>      </a:t>
            </a:r>
            <a:r>
              <a:rPr lang="en-US" sz="2800" dirty="0" smtClean="0"/>
              <a:t>- Melanocytes are cells </a:t>
            </a:r>
          </a:p>
          <a:p>
            <a:pPr>
              <a:buNone/>
            </a:pPr>
            <a:r>
              <a:rPr lang="en-US" sz="2800" dirty="0"/>
              <a:t> </a:t>
            </a:r>
            <a:r>
              <a:rPr lang="en-US" sz="2800" dirty="0" smtClean="0"/>
              <a:t>              </a:t>
            </a:r>
            <a:r>
              <a:rPr lang="en-US" sz="2800" dirty="0"/>
              <a:t>that produce the </a:t>
            </a:r>
            <a:r>
              <a:rPr lang="en-US" sz="2800" dirty="0" smtClean="0"/>
              <a:t>dark        </a:t>
            </a:r>
          </a:p>
          <a:p>
            <a:pPr>
              <a:buNone/>
            </a:pPr>
            <a:r>
              <a:rPr lang="en-US" sz="2800" dirty="0" smtClean="0"/>
              <a:t>               pigment</a:t>
            </a:r>
            <a:r>
              <a:rPr lang="en-US" sz="2800" dirty="0"/>
              <a:t>, </a:t>
            </a:r>
            <a:r>
              <a:rPr lang="en-US" sz="2800" u="sng" dirty="0"/>
              <a:t>melanin</a:t>
            </a:r>
            <a:r>
              <a:rPr lang="en-US" sz="2800" dirty="0"/>
              <a:t>, which is </a:t>
            </a:r>
          </a:p>
          <a:p>
            <a:pPr>
              <a:buNone/>
            </a:pPr>
            <a:r>
              <a:rPr lang="en-US" sz="2800" dirty="0" smtClean="0"/>
              <a:t>               </a:t>
            </a:r>
            <a:r>
              <a:rPr lang="en-US" sz="2800" dirty="0"/>
              <a:t>responsible for </a:t>
            </a:r>
            <a:r>
              <a:rPr lang="en-US" sz="2800" dirty="0" smtClean="0"/>
              <a:t>the color </a:t>
            </a:r>
            <a:r>
              <a:rPr lang="en-US" sz="2800" dirty="0"/>
              <a:t>of skin</a:t>
            </a:r>
            <a:endParaRPr lang="en-US" sz="2800" dirty="0">
              <a:solidFill>
                <a:srgbClr val="FF0000"/>
              </a:solidFill>
            </a:endParaRPr>
          </a:p>
          <a:p>
            <a:pPr>
              <a:buNone/>
            </a:pPr>
            <a:endParaRPr lang="en-US" sz="2800" dirty="0"/>
          </a:p>
          <a:p>
            <a:pPr>
              <a:buNone/>
            </a:pPr>
            <a:endParaRPr lang="en-US" sz="2800" dirty="0"/>
          </a:p>
          <a:p>
            <a:pPr>
              <a:buNone/>
            </a:pPr>
            <a:r>
              <a:rPr lang="en-US" sz="2800" dirty="0"/>
              <a:t>           </a:t>
            </a:r>
          </a:p>
          <a:p>
            <a:pPr>
              <a:buNone/>
            </a:pPr>
            <a:endParaRPr lang="en-US" sz="3600" dirty="0">
              <a:solidFill>
                <a:srgbClr val="FF0000"/>
              </a:solidFill>
            </a:endParaRPr>
          </a:p>
          <a:p>
            <a:pPr>
              <a:buNone/>
            </a:pPr>
            <a:endParaRPr lang="en-US" sz="2800" dirty="0"/>
          </a:p>
        </p:txBody>
      </p:sp>
      <p:pic>
        <p:nvPicPr>
          <p:cNvPr id="14338" name="Picture 2" descr="http://www.metrohealth.org/images/Patient%20Services/Cancer%20Care%20Center/abcd_melano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4319" y="1066800"/>
            <a:ext cx="3504537" cy="559752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hood.nugs.net/cs/cfs-file.ashx/__key/CommunityServer.Blogs.Components.WeblogFiles/thefloor.pics/Tanner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970831"/>
            <a:ext cx="3505200" cy="289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8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Lymphatic/Immune System</a:t>
            </a:r>
            <a:endParaRPr lang="en-US" dirty="0"/>
          </a:p>
        </p:txBody>
      </p:sp>
      <p:sp>
        <p:nvSpPr>
          <p:cNvPr id="3" name="Content Placeholder 2"/>
          <p:cNvSpPr>
            <a:spLocks noGrp="1"/>
          </p:cNvSpPr>
          <p:nvPr>
            <p:ph idx="1"/>
          </p:nvPr>
        </p:nvSpPr>
        <p:spPr>
          <a:xfrm>
            <a:off x="304800" y="1143000"/>
            <a:ext cx="8458200" cy="1600200"/>
          </a:xfrm>
        </p:spPr>
        <p:txBody>
          <a:bodyPr/>
          <a:lstStyle/>
          <a:p>
            <a:pPr>
              <a:buNone/>
            </a:pPr>
            <a:r>
              <a:rPr lang="en-US" b="1" dirty="0" smtClean="0"/>
              <a:t>Major Organs/Parts Involved:</a:t>
            </a:r>
          </a:p>
          <a:p>
            <a:pPr>
              <a:buNone/>
            </a:pPr>
            <a:r>
              <a:rPr lang="en-US" sz="3000" dirty="0"/>
              <a:t> </a:t>
            </a:r>
            <a:r>
              <a:rPr lang="en-US" sz="3000" dirty="0" smtClean="0"/>
              <a:t>  </a:t>
            </a:r>
            <a:r>
              <a:rPr lang="en-US" sz="3000" dirty="0"/>
              <a:t>2</a:t>
            </a:r>
            <a:r>
              <a:rPr lang="en-US" sz="3000" dirty="0" smtClean="0"/>
              <a:t>. </a:t>
            </a:r>
            <a:r>
              <a:rPr lang="en-US" sz="3000" u="sng" dirty="0" smtClean="0">
                <a:solidFill>
                  <a:srgbClr val="FF0000"/>
                </a:solidFill>
              </a:rPr>
              <a:t>Thymus</a:t>
            </a:r>
            <a:r>
              <a:rPr lang="en-US" sz="3000" dirty="0" smtClean="0">
                <a:solidFill>
                  <a:srgbClr val="FF0000"/>
                </a:solidFill>
              </a:rPr>
              <a:t> </a:t>
            </a:r>
            <a:r>
              <a:rPr lang="en-US" sz="3000" dirty="0" smtClean="0"/>
              <a:t>– organ that produces T-cells</a:t>
            </a:r>
            <a:endParaRPr lang="en-US" sz="3000" u="sng" dirty="0" smtClean="0">
              <a:solidFill>
                <a:srgbClr val="FF0000"/>
              </a:solidFill>
            </a:endParaRPr>
          </a:p>
          <a:p>
            <a:pPr>
              <a:buNone/>
            </a:pPr>
            <a:endParaRPr lang="en-US" sz="3600" dirty="0">
              <a:solidFill>
                <a:srgbClr val="FF0000"/>
              </a:solidFill>
            </a:endParaRPr>
          </a:p>
          <a:p>
            <a:pPr>
              <a:buNone/>
            </a:pPr>
            <a:endParaRPr lang="en-US" sz="2800" dirty="0"/>
          </a:p>
        </p:txBody>
      </p:sp>
      <p:pic>
        <p:nvPicPr>
          <p:cNvPr id="26626" name="Picture 2" descr="http://www.lhsc.on.ca/_images/Thoracic_Surgery/thym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514600"/>
            <a:ext cx="4570393"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www.molly.com/wp-content/uploads/2011/12/thym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505200"/>
            <a:ext cx="39433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0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Lymphatic/Immune System</a:t>
            </a:r>
            <a:endParaRPr lang="en-US" dirty="0"/>
          </a:p>
        </p:txBody>
      </p:sp>
      <p:sp>
        <p:nvSpPr>
          <p:cNvPr id="3" name="Content Placeholder 2"/>
          <p:cNvSpPr>
            <a:spLocks noGrp="1"/>
          </p:cNvSpPr>
          <p:nvPr>
            <p:ph idx="1"/>
          </p:nvPr>
        </p:nvSpPr>
        <p:spPr>
          <a:xfrm>
            <a:off x="304800" y="1143000"/>
            <a:ext cx="8610600" cy="1752600"/>
          </a:xfrm>
        </p:spPr>
        <p:txBody>
          <a:bodyPr>
            <a:normAutofit fontScale="92500"/>
          </a:bodyPr>
          <a:lstStyle/>
          <a:p>
            <a:pPr>
              <a:buNone/>
            </a:pPr>
            <a:r>
              <a:rPr lang="en-US" b="1" dirty="0" smtClean="0"/>
              <a:t>Major Organs/Parts Involved:</a:t>
            </a:r>
          </a:p>
          <a:p>
            <a:pPr>
              <a:buNone/>
            </a:pPr>
            <a:r>
              <a:rPr lang="en-US" sz="3000" dirty="0"/>
              <a:t> </a:t>
            </a:r>
            <a:r>
              <a:rPr lang="en-US" sz="3000" dirty="0" smtClean="0"/>
              <a:t>  3. </a:t>
            </a:r>
            <a:r>
              <a:rPr lang="en-US" sz="3000" u="sng" dirty="0" smtClean="0">
                <a:solidFill>
                  <a:srgbClr val="FF0000"/>
                </a:solidFill>
              </a:rPr>
              <a:t>Spleen</a:t>
            </a:r>
            <a:r>
              <a:rPr lang="en-US" sz="3000" dirty="0" smtClean="0">
                <a:solidFill>
                  <a:srgbClr val="FF0000"/>
                </a:solidFill>
              </a:rPr>
              <a:t> </a:t>
            </a:r>
            <a:r>
              <a:rPr lang="en-US" sz="3000" dirty="0" smtClean="0"/>
              <a:t>– organ that produces antibodies and removes</a:t>
            </a:r>
          </a:p>
          <a:p>
            <a:pPr>
              <a:buNone/>
            </a:pPr>
            <a:r>
              <a:rPr lang="en-US" sz="3000" dirty="0"/>
              <a:t> </a:t>
            </a:r>
            <a:r>
              <a:rPr lang="en-US" sz="3000" dirty="0" smtClean="0"/>
              <a:t>       antibody-coated bacteria &amp; cell by way of blood </a:t>
            </a:r>
            <a:endParaRPr lang="en-US" sz="3000" u="sng" dirty="0" smtClean="0">
              <a:solidFill>
                <a:srgbClr val="FF0000"/>
              </a:solidFill>
            </a:endParaRPr>
          </a:p>
          <a:p>
            <a:pPr>
              <a:buNone/>
            </a:pPr>
            <a:endParaRPr lang="en-US" sz="3600" dirty="0">
              <a:solidFill>
                <a:srgbClr val="FF0000"/>
              </a:solidFill>
            </a:endParaRPr>
          </a:p>
          <a:p>
            <a:pPr>
              <a:buNone/>
            </a:pPr>
            <a:endParaRPr lang="en-US" sz="2800" dirty="0"/>
          </a:p>
        </p:txBody>
      </p:sp>
      <p:pic>
        <p:nvPicPr>
          <p:cNvPr id="27650" name="Picture 2" descr="http://img.webmd.com/dtmcms/live/webmd/consumer_assets/site_images/media/medical/hw/h9991458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124200"/>
            <a:ext cx="4661393" cy="3040039"/>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www.humpath.com/local/cache-vignettes/L500xH368/spleen_02-88b5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2409" y="3276600"/>
            <a:ext cx="4031591" cy="29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30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Lymphatic/Immune System</a:t>
            </a:r>
            <a:endParaRPr lang="en-US" dirty="0"/>
          </a:p>
        </p:txBody>
      </p:sp>
      <p:sp>
        <p:nvSpPr>
          <p:cNvPr id="3" name="Content Placeholder 2"/>
          <p:cNvSpPr>
            <a:spLocks noGrp="1"/>
          </p:cNvSpPr>
          <p:nvPr>
            <p:ph idx="1"/>
          </p:nvPr>
        </p:nvSpPr>
        <p:spPr>
          <a:xfrm>
            <a:off x="304800" y="1143000"/>
            <a:ext cx="8610600" cy="1752600"/>
          </a:xfrm>
        </p:spPr>
        <p:txBody>
          <a:bodyPr>
            <a:normAutofit/>
          </a:bodyPr>
          <a:lstStyle/>
          <a:p>
            <a:pPr>
              <a:buNone/>
            </a:pPr>
            <a:r>
              <a:rPr lang="en-US" b="1" dirty="0" smtClean="0"/>
              <a:t>Major Organs/Parts Involved:</a:t>
            </a:r>
          </a:p>
          <a:p>
            <a:pPr>
              <a:buNone/>
            </a:pPr>
            <a:r>
              <a:rPr lang="en-US" sz="3000" dirty="0"/>
              <a:t> </a:t>
            </a:r>
            <a:r>
              <a:rPr lang="en-US" sz="3000" dirty="0" smtClean="0"/>
              <a:t>  </a:t>
            </a:r>
            <a:r>
              <a:rPr lang="en-US" sz="3000" dirty="0"/>
              <a:t>4</a:t>
            </a:r>
            <a:r>
              <a:rPr lang="en-US" sz="3000" dirty="0" smtClean="0"/>
              <a:t>. </a:t>
            </a:r>
            <a:r>
              <a:rPr lang="en-US" sz="3000" u="sng" dirty="0" smtClean="0">
                <a:solidFill>
                  <a:srgbClr val="FF0000"/>
                </a:solidFill>
              </a:rPr>
              <a:t>Leukocytes</a:t>
            </a:r>
            <a:r>
              <a:rPr lang="en-US" sz="3000" dirty="0" smtClean="0">
                <a:solidFill>
                  <a:srgbClr val="FF0000"/>
                </a:solidFill>
              </a:rPr>
              <a:t> </a:t>
            </a:r>
            <a:r>
              <a:rPr lang="en-US" sz="3000" dirty="0" smtClean="0"/>
              <a:t>– also known as White Blood Cells; </a:t>
            </a:r>
          </a:p>
          <a:p>
            <a:pPr>
              <a:buNone/>
            </a:pPr>
            <a:r>
              <a:rPr lang="en-US" sz="3000" dirty="0"/>
              <a:t> </a:t>
            </a:r>
            <a:r>
              <a:rPr lang="en-US" sz="3000" dirty="0" smtClean="0"/>
              <a:t>        fight diseases and foreign pathogens</a:t>
            </a:r>
            <a:endParaRPr lang="en-US" sz="3000" u="sng" dirty="0" smtClean="0">
              <a:solidFill>
                <a:srgbClr val="FF0000"/>
              </a:solidFill>
            </a:endParaRPr>
          </a:p>
          <a:p>
            <a:pPr>
              <a:buNone/>
            </a:pPr>
            <a:endParaRPr lang="en-US" sz="3600" dirty="0">
              <a:solidFill>
                <a:srgbClr val="FF0000"/>
              </a:solidFill>
            </a:endParaRPr>
          </a:p>
          <a:p>
            <a:pPr>
              <a:buNone/>
            </a:pPr>
            <a:endParaRPr lang="en-US" sz="2800" dirty="0"/>
          </a:p>
        </p:txBody>
      </p:sp>
      <p:pic>
        <p:nvPicPr>
          <p:cNvPr id="28674" name="Picture 2" descr="http://www.pathologystudent.com/wp-content/uploads/2009/04/leukocy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086" y="3200396"/>
            <a:ext cx="4762500" cy="31623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172872" y="3454016"/>
            <a:ext cx="1025857" cy="2667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5272" y="4514845"/>
            <a:ext cx="1726442" cy="5334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2872" y="5676897"/>
            <a:ext cx="934872" cy="2667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363872" y="4381494"/>
            <a:ext cx="1371600" cy="2667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278272" y="5048245"/>
            <a:ext cx="685800" cy="1333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163972" y="3809997"/>
            <a:ext cx="685800" cy="1333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676" name="Picture 4" descr="http://1.bp.blogspot.com/_EJCviHJaPjI/TKTV6p-4MHI/AAAAAAAACWk/G1mKe8ruWgc/s1600/WhiteBloodCellBacter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047" y="3295646"/>
            <a:ext cx="2975601" cy="264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83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 presetClass="entr" presetSubtype="0" fill="hold" nodeType="withEffect">
                                  <p:stCondLst>
                                    <p:cond delay="0"/>
                                  </p:stCondLst>
                                  <p:childTnLst>
                                    <p:set>
                                      <p:cBhvr>
                                        <p:cTn id="33"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Lymphatic/Immune System</a:t>
            </a:r>
            <a:endParaRPr lang="en-US" dirty="0"/>
          </a:p>
        </p:txBody>
      </p:sp>
      <p:sp>
        <p:nvSpPr>
          <p:cNvPr id="3" name="Content Placeholder 2"/>
          <p:cNvSpPr>
            <a:spLocks noGrp="1"/>
          </p:cNvSpPr>
          <p:nvPr>
            <p:ph idx="1"/>
          </p:nvPr>
        </p:nvSpPr>
        <p:spPr>
          <a:xfrm>
            <a:off x="304800" y="1143000"/>
            <a:ext cx="8229600" cy="1981200"/>
          </a:xfrm>
        </p:spPr>
        <p:txBody>
          <a:bodyPr/>
          <a:lstStyle/>
          <a:p>
            <a:pPr>
              <a:buNone/>
            </a:pPr>
            <a:r>
              <a:rPr lang="en-US" b="1" dirty="0" smtClean="0"/>
              <a:t>Functions/Roles:</a:t>
            </a:r>
          </a:p>
          <a:p>
            <a:pPr>
              <a:buNone/>
            </a:pPr>
            <a:r>
              <a:rPr lang="en-US" dirty="0">
                <a:solidFill>
                  <a:srgbClr val="FF0000"/>
                </a:solidFill>
              </a:rPr>
              <a:t>	</a:t>
            </a:r>
            <a:r>
              <a:rPr lang="en-US" dirty="0" smtClean="0">
                <a:solidFill>
                  <a:srgbClr val="FF0000"/>
                </a:solidFill>
              </a:rPr>
              <a:t>1. Fight foreign particles/infections</a:t>
            </a:r>
          </a:p>
          <a:p>
            <a:pPr>
              <a:buNone/>
            </a:pPr>
            <a:r>
              <a:rPr lang="en-US" dirty="0">
                <a:solidFill>
                  <a:srgbClr val="FF0000"/>
                </a:solidFill>
              </a:rPr>
              <a:t>	</a:t>
            </a:r>
            <a:r>
              <a:rPr lang="en-US" dirty="0" smtClean="0">
                <a:solidFill>
                  <a:srgbClr val="FF0000"/>
                </a:solidFill>
              </a:rPr>
              <a:t>2. Clean blood of foreign particles/infections</a:t>
            </a:r>
          </a:p>
          <a:p>
            <a:pPr>
              <a:buNone/>
            </a:pPr>
            <a:endParaRPr lang="en-US" sz="2800" dirty="0"/>
          </a:p>
        </p:txBody>
      </p:sp>
      <p:pic>
        <p:nvPicPr>
          <p:cNvPr id="29698" name="Picture 2" descr="http://www2.hkedcity.net/sch_files/a/kss/kss-fcw/public_html/images/phagocytosi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352800"/>
            <a:ext cx="3868054"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a2.ec-images.myspacecdn.com/images01/98/304f583b90331a5961921c516f2eaed1/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267200" y="3065779"/>
            <a:ext cx="4487554" cy="369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5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Lymphatic/Immune System</a:t>
            </a:r>
            <a:endParaRPr lang="en-US" dirty="0"/>
          </a:p>
        </p:txBody>
      </p:sp>
      <p:sp>
        <p:nvSpPr>
          <p:cNvPr id="3" name="Content Placeholder 2"/>
          <p:cNvSpPr>
            <a:spLocks noGrp="1"/>
          </p:cNvSpPr>
          <p:nvPr>
            <p:ph idx="1"/>
          </p:nvPr>
        </p:nvSpPr>
        <p:spPr>
          <a:xfrm>
            <a:off x="304800" y="1143000"/>
            <a:ext cx="8229600" cy="1981200"/>
          </a:xfrm>
        </p:spPr>
        <p:txBody>
          <a:bodyPr/>
          <a:lstStyle/>
          <a:p>
            <a:pPr>
              <a:buNone/>
            </a:pPr>
            <a:r>
              <a:rPr lang="en-US" b="1" dirty="0" smtClean="0"/>
              <a:t>Diseases/Disorders:</a:t>
            </a:r>
          </a:p>
          <a:p>
            <a:pPr>
              <a:buNone/>
            </a:pPr>
            <a:r>
              <a:rPr lang="en-US" dirty="0">
                <a:solidFill>
                  <a:srgbClr val="FF0000"/>
                </a:solidFill>
              </a:rPr>
              <a:t>	</a:t>
            </a:r>
            <a:r>
              <a:rPr lang="en-US" dirty="0" smtClean="0"/>
              <a:t>1. </a:t>
            </a:r>
            <a:r>
              <a:rPr lang="en-US" u="sng" dirty="0" smtClean="0">
                <a:solidFill>
                  <a:srgbClr val="FF0000"/>
                </a:solidFill>
              </a:rPr>
              <a:t>Lymphoma</a:t>
            </a:r>
            <a:r>
              <a:rPr lang="en-US" dirty="0" smtClean="0">
                <a:solidFill>
                  <a:srgbClr val="FF0000"/>
                </a:solidFill>
              </a:rPr>
              <a:t> </a:t>
            </a:r>
            <a:r>
              <a:rPr lang="en-US" dirty="0" smtClean="0"/>
              <a:t>– cancer of lymphocytes; tumor </a:t>
            </a:r>
          </a:p>
          <a:p>
            <a:pPr>
              <a:buNone/>
            </a:pPr>
            <a:r>
              <a:rPr lang="en-US" dirty="0" smtClean="0"/>
              <a:t>          in lymph nodes</a:t>
            </a:r>
            <a:endParaRPr lang="en-US" u="sng" dirty="0" smtClean="0">
              <a:solidFill>
                <a:srgbClr val="FF0000"/>
              </a:solidFill>
            </a:endParaRPr>
          </a:p>
          <a:p>
            <a:pPr>
              <a:buNone/>
            </a:pPr>
            <a:endParaRPr lang="en-US" sz="2800" dirty="0"/>
          </a:p>
        </p:txBody>
      </p:sp>
      <p:pic>
        <p:nvPicPr>
          <p:cNvPr id="30722" name="Picture 2" descr="http://www.healthoma.com/images/posts/hodgkins-disease-pictu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200400"/>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media.tumblr.com/tumblr_lh241ttY6F1qaoo6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892187"/>
            <a:ext cx="3352800" cy="357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48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Lymphatic/Immune System</a:t>
            </a:r>
            <a:endParaRPr lang="en-US" dirty="0"/>
          </a:p>
        </p:txBody>
      </p:sp>
      <p:sp>
        <p:nvSpPr>
          <p:cNvPr id="3" name="Content Placeholder 2"/>
          <p:cNvSpPr>
            <a:spLocks noGrp="1"/>
          </p:cNvSpPr>
          <p:nvPr>
            <p:ph idx="1"/>
          </p:nvPr>
        </p:nvSpPr>
        <p:spPr>
          <a:xfrm>
            <a:off x="304800" y="1143000"/>
            <a:ext cx="8229600" cy="1981200"/>
          </a:xfrm>
        </p:spPr>
        <p:txBody>
          <a:bodyPr>
            <a:normAutofit fontScale="92500" lnSpcReduction="20000"/>
          </a:bodyPr>
          <a:lstStyle/>
          <a:p>
            <a:pPr>
              <a:buNone/>
            </a:pPr>
            <a:r>
              <a:rPr lang="en-US" b="1" dirty="0" smtClean="0"/>
              <a:t>Diseases/Disorders:</a:t>
            </a:r>
          </a:p>
          <a:p>
            <a:pPr>
              <a:buNone/>
            </a:pPr>
            <a:r>
              <a:rPr lang="en-US" dirty="0">
                <a:solidFill>
                  <a:srgbClr val="FF0000"/>
                </a:solidFill>
              </a:rPr>
              <a:t>	</a:t>
            </a:r>
            <a:r>
              <a:rPr lang="en-US" dirty="0" smtClean="0"/>
              <a:t>2. </a:t>
            </a:r>
            <a:r>
              <a:rPr lang="en-US" u="sng" dirty="0" smtClean="0">
                <a:solidFill>
                  <a:srgbClr val="FF0000"/>
                </a:solidFill>
              </a:rPr>
              <a:t>Autoimmune Disease</a:t>
            </a:r>
            <a:r>
              <a:rPr lang="en-US" dirty="0" smtClean="0">
                <a:solidFill>
                  <a:srgbClr val="FF0000"/>
                </a:solidFill>
              </a:rPr>
              <a:t> </a:t>
            </a:r>
            <a:r>
              <a:rPr lang="en-US" dirty="0" smtClean="0"/>
              <a:t>– (i.e. Lupus) – body </a:t>
            </a:r>
          </a:p>
          <a:p>
            <a:pPr>
              <a:buNone/>
            </a:pPr>
            <a:r>
              <a:rPr lang="en-US" dirty="0"/>
              <a:t> </a:t>
            </a:r>
            <a:r>
              <a:rPr lang="en-US" dirty="0" smtClean="0"/>
              <a:t>         mistakes own cells/tissues as pathogens and</a:t>
            </a:r>
          </a:p>
          <a:p>
            <a:pPr>
              <a:buNone/>
            </a:pPr>
            <a:r>
              <a:rPr lang="en-US" dirty="0"/>
              <a:t> </a:t>
            </a:r>
            <a:r>
              <a:rPr lang="en-US" dirty="0" smtClean="0"/>
              <a:t>         attacks itself</a:t>
            </a:r>
            <a:endParaRPr lang="en-US" u="sng" dirty="0" smtClean="0">
              <a:solidFill>
                <a:srgbClr val="FF0000"/>
              </a:solidFill>
            </a:endParaRPr>
          </a:p>
          <a:p>
            <a:pPr>
              <a:buNone/>
            </a:pPr>
            <a:endParaRPr lang="en-US" sz="2800" dirty="0"/>
          </a:p>
        </p:txBody>
      </p:sp>
      <p:pic>
        <p:nvPicPr>
          <p:cNvPr id="31748" name="Picture 4" descr="http://drpinna.com/wp-content/uploads/2011/02/AutoimmuneDisor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174233"/>
            <a:ext cx="4397918" cy="3272051"/>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http://blaminglupus.com/wp-content/uploads/2010/12/seal-has-lupus-289x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7731" y="3201529"/>
            <a:ext cx="3048000" cy="316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77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4876800"/>
          </a:xfrm>
        </p:spPr>
        <p:txBody>
          <a:bodyPr>
            <a:normAutofit/>
          </a:bodyPr>
          <a:lstStyle/>
          <a:p>
            <a:pPr>
              <a:buNone/>
            </a:pPr>
            <a:r>
              <a:rPr lang="en-US" b="1" dirty="0" smtClean="0"/>
              <a:t>Connection:</a:t>
            </a:r>
            <a:endParaRPr lang="en-US" b="1" dirty="0"/>
          </a:p>
          <a:p>
            <a:pPr>
              <a:buNone/>
            </a:pPr>
            <a:r>
              <a:rPr lang="en-US" sz="3000" dirty="0" smtClean="0"/>
              <a:t>How do the </a:t>
            </a:r>
            <a:r>
              <a:rPr lang="en-US" sz="3000" b="1" dirty="0" smtClean="0"/>
              <a:t>circulatory</a:t>
            </a:r>
            <a:r>
              <a:rPr lang="en-US" sz="3000" dirty="0" smtClean="0"/>
              <a:t> and </a:t>
            </a:r>
            <a:r>
              <a:rPr lang="en-US" sz="3000" b="1" dirty="0" smtClean="0"/>
              <a:t>lymphatic </a:t>
            </a:r>
            <a:r>
              <a:rPr lang="en-US" sz="3000" dirty="0" smtClean="0"/>
              <a:t>systems work </a:t>
            </a:r>
          </a:p>
          <a:p>
            <a:pPr>
              <a:buNone/>
            </a:pPr>
            <a:r>
              <a:rPr lang="en-US" sz="3000" dirty="0" smtClean="0"/>
              <a:t>together to fight infection?</a:t>
            </a:r>
          </a:p>
          <a:p>
            <a:pPr>
              <a:buNone/>
            </a:pPr>
            <a:endParaRPr lang="en-US" sz="1800" dirty="0" smtClean="0">
              <a:solidFill>
                <a:srgbClr val="FF0000"/>
              </a:solidFill>
            </a:endParaRPr>
          </a:p>
          <a:p>
            <a:pPr>
              <a:buNone/>
            </a:pPr>
            <a:r>
              <a:rPr lang="en-US" sz="3000" b="1" dirty="0" smtClean="0">
                <a:solidFill>
                  <a:srgbClr val="FF0000"/>
                </a:solidFill>
              </a:rPr>
              <a:t> </a:t>
            </a:r>
            <a:r>
              <a:rPr lang="en-US" sz="2800" b="1" dirty="0" smtClean="0">
                <a:solidFill>
                  <a:srgbClr val="FF0000"/>
                </a:solidFill>
              </a:rPr>
              <a:t>Lymphatic </a:t>
            </a:r>
            <a:r>
              <a:rPr lang="en-US" sz="2800" dirty="0" smtClean="0">
                <a:solidFill>
                  <a:srgbClr val="FF0000"/>
                </a:solidFill>
              </a:rPr>
              <a:t>system makes white blood cells to fight </a:t>
            </a:r>
          </a:p>
          <a:p>
            <a:pPr>
              <a:buNone/>
            </a:pPr>
            <a:r>
              <a:rPr lang="en-US" sz="2800" dirty="0" smtClean="0">
                <a:solidFill>
                  <a:srgbClr val="FF0000"/>
                </a:solidFill>
              </a:rPr>
              <a:t>infections, and </a:t>
            </a:r>
            <a:r>
              <a:rPr lang="en-US" sz="2800" b="1" dirty="0" smtClean="0">
                <a:solidFill>
                  <a:srgbClr val="FF0000"/>
                </a:solidFill>
              </a:rPr>
              <a:t>circulatory</a:t>
            </a:r>
            <a:r>
              <a:rPr lang="en-US" sz="2800" dirty="0" smtClean="0">
                <a:solidFill>
                  <a:srgbClr val="FF0000"/>
                </a:solidFill>
              </a:rPr>
              <a:t> system transports white blood</a:t>
            </a:r>
          </a:p>
          <a:p>
            <a:pPr>
              <a:buNone/>
            </a:pPr>
            <a:r>
              <a:rPr lang="en-US" sz="2800" dirty="0" smtClean="0">
                <a:solidFill>
                  <a:srgbClr val="FF0000"/>
                </a:solidFill>
              </a:rPr>
              <a:t>cells and carries pathogens back to </a:t>
            </a:r>
            <a:r>
              <a:rPr lang="en-US" sz="2800" b="1" dirty="0" smtClean="0">
                <a:solidFill>
                  <a:srgbClr val="FF0000"/>
                </a:solidFill>
              </a:rPr>
              <a:t>lymphatic</a:t>
            </a:r>
            <a:r>
              <a:rPr lang="en-US" sz="2800" dirty="0" smtClean="0">
                <a:solidFill>
                  <a:srgbClr val="FF0000"/>
                </a:solidFill>
              </a:rPr>
              <a:t> system to </a:t>
            </a:r>
          </a:p>
          <a:p>
            <a:pPr>
              <a:buNone/>
            </a:pPr>
            <a:r>
              <a:rPr lang="en-US" sz="2800" dirty="0" smtClean="0">
                <a:solidFill>
                  <a:srgbClr val="FF0000"/>
                </a:solidFill>
              </a:rPr>
              <a:t>rid body of these pathogens/infections. </a:t>
            </a:r>
          </a:p>
          <a:p>
            <a:pPr>
              <a:buNone/>
            </a:pPr>
            <a:endParaRPr lang="en-US" sz="3000" dirty="0" smtClean="0"/>
          </a:p>
          <a:p>
            <a:pPr>
              <a:buNone/>
            </a:pPr>
            <a:endParaRPr lang="en-US" sz="2800" dirty="0"/>
          </a:p>
        </p:txBody>
      </p:sp>
    </p:spTree>
    <p:extLst>
      <p:ext uri="{BB962C8B-B14F-4D97-AF65-F5344CB8AC3E}">
        <p14:creationId xmlns:p14="http://schemas.microsoft.com/office/powerpoint/2010/main" val="6040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9"/>
            <a:ext cx="8229600" cy="1143000"/>
          </a:xfrm>
        </p:spPr>
        <p:txBody>
          <a:bodyPr/>
          <a:lstStyle/>
          <a:p>
            <a:r>
              <a:rPr lang="en-US" dirty="0" smtClean="0"/>
              <a:t>Back Cover</a:t>
            </a:r>
            <a:endParaRPr lang="en-US" dirty="0"/>
          </a:p>
        </p:txBody>
      </p:sp>
      <p:sp>
        <p:nvSpPr>
          <p:cNvPr id="3" name="Content Placeholder 2"/>
          <p:cNvSpPr>
            <a:spLocks noGrp="1"/>
          </p:cNvSpPr>
          <p:nvPr>
            <p:ph idx="1"/>
          </p:nvPr>
        </p:nvSpPr>
        <p:spPr>
          <a:xfrm>
            <a:off x="304800" y="1143001"/>
            <a:ext cx="8534400" cy="1676400"/>
          </a:xfrm>
        </p:spPr>
        <p:txBody>
          <a:bodyPr/>
          <a:lstStyle/>
          <a:p>
            <a:pPr marL="0" indent="0">
              <a:buNone/>
            </a:pPr>
            <a:r>
              <a:rPr lang="en-US" b="1" u="sng" dirty="0" smtClean="0"/>
              <a:t>Cell Differentiation </a:t>
            </a:r>
            <a:r>
              <a:rPr lang="en-US" b="1" dirty="0" smtClean="0"/>
              <a:t>– </a:t>
            </a:r>
            <a:r>
              <a:rPr lang="en-US" dirty="0" smtClean="0"/>
              <a:t>process where stem cell is given unique job/function (cannot go to being a stem cell)</a:t>
            </a:r>
            <a:endParaRPr lang="en-US" b="1" dirty="0" smtClean="0"/>
          </a:p>
        </p:txBody>
      </p:sp>
      <p:pic>
        <p:nvPicPr>
          <p:cNvPr id="32772" name="Picture 4" descr="http://images.wisegeek.com/cell-differentiation-diagr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971800"/>
            <a:ext cx="4724400" cy="33826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5228272"/>
            <a:ext cx="2819400" cy="1477328"/>
          </a:xfrm>
          <a:prstGeom prst="rect">
            <a:avLst/>
          </a:prstGeom>
          <a:noFill/>
          <a:ln>
            <a:solidFill>
              <a:srgbClr val="FF0000"/>
            </a:solidFill>
          </a:ln>
        </p:spPr>
        <p:txBody>
          <a:bodyPr wrap="square" rtlCol="0">
            <a:spAutoFit/>
          </a:bodyPr>
          <a:lstStyle/>
          <a:p>
            <a:r>
              <a:rPr lang="en-US" dirty="0" smtClean="0"/>
              <a:t>Draw a basic diagram that shows Stem Cells differentiating into specialized cells like the picture</a:t>
            </a:r>
            <a:endParaRPr lang="en-US" dirty="0"/>
          </a:p>
        </p:txBody>
      </p:sp>
    </p:spTree>
    <p:extLst>
      <p:ext uri="{BB962C8B-B14F-4D97-AF65-F5344CB8AC3E}">
        <p14:creationId xmlns:p14="http://schemas.microsoft.com/office/powerpoint/2010/main" val="367169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2772"/>
                                        </p:tgtEl>
                                        <p:attrNameLst>
                                          <p:attrName>style.visibility</p:attrName>
                                        </p:attrNameLst>
                                      </p:cBhvr>
                                      <p:to>
                                        <p:strVal val="visible"/>
                                      </p:to>
                                    </p:set>
                                    <p:animEffect transition="in" filter="fade">
                                      <p:cBhvr>
                                        <p:cTn id="11"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Integumentary System</a:t>
            </a:r>
            <a:endParaRPr lang="en-US" dirty="0"/>
          </a:p>
        </p:txBody>
      </p:sp>
      <p:sp>
        <p:nvSpPr>
          <p:cNvPr id="3" name="Content Placeholder 2"/>
          <p:cNvSpPr>
            <a:spLocks noGrp="1"/>
          </p:cNvSpPr>
          <p:nvPr>
            <p:ph idx="1"/>
          </p:nvPr>
        </p:nvSpPr>
        <p:spPr>
          <a:xfrm>
            <a:off x="304800" y="1295400"/>
            <a:ext cx="8610600" cy="2819400"/>
          </a:xfrm>
        </p:spPr>
        <p:txBody>
          <a:bodyPr/>
          <a:lstStyle/>
          <a:p>
            <a:pPr>
              <a:buNone/>
            </a:pPr>
            <a:r>
              <a:rPr lang="en-US" b="1" dirty="0" smtClean="0"/>
              <a:t>Diseases/Disorders:</a:t>
            </a:r>
          </a:p>
          <a:p>
            <a:pPr>
              <a:buNone/>
            </a:pPr>
            <a:r>
              <a:rPr lang="en-US" dirty="0"/>
              <a:t> </a:t>
            </a:r>
            <a:r>
              <a:rPr lang="en-US" dirty="0" smtClean="0"/>
              <a:t>  </a:t>
            </a:r>
            <a:r>
              <a:rPr lang="en-US" dirty="0"/>
              <a:t>2</a:t>
            </a:r>
            <a:r>
              <a:rPr lang="en-US" dirty="0" smtClean="0"/>
              <a:t>. </a:t>
            </a:r>
            <a:r>
              <a:rPr lang="en-US" u="sng" dirty="0" smtClean="0">
                <a:solidFill>
                  <a:srgbClr val="FF0000"/>
                </a:solidFill>
              </a:rPr>
              <a:t>Acne</a:t>
            </a:r>
            <a:r>
              <a:rPr lang="en-US" dirty="0" smtClean="0"/>
              <a:t> – common skin disease</a:t>
            </a:r>
          </a:p>
          <a:p>
            <a:pPr>
              <a:buNone/>
            </a:pPr>
            <a:r>
              <a:rPr lang="en-US" dirty="0" smtClean="0">
                <a:solidFill>
                  <a:srgbClr val="FF0000"/>
                </a:solidFill>
              </a:rPr>
              <a:t>		</a:t>
            </a:r>
            <a:r>
              <a:rPr lang="en-US" sz="2600" dirty="0" smtClean="0">
                <a:solidFill>
                  <a:srgbClr val="FF0000"/>
                </a:solidFill>
              </a:rPr>
              <a:t>   </a:t>
            </a:r>
            <a:r>
              <a:rPr lang="en-US" sz="2600" dirty="0" smtClean="0"/>
              <a:t>- Usually caused by increase in testosterone</a:t>
            </a:r>
          </a:p>
          <a:p>
            <a:pPr>
              <a:buNone/>
            </a:pPr>
            <a:r>
              <a:rPr lang="en-US" sz="2600" dirty="0">
                <a:solidFill>
                  <a:srgbClr val="FF0000"/>
                </a:solidFill>
              </a:rPr>
              <a:t>	</a:t>
            </a:r>
            <a:r>
              <a:rPr lang="en-US" sz="2600" dirty="0" smtClean="0">
                <a:solidFill>
                  <a:srgbClr val="FF0000"/>
                </a:solidFill>
              </a:rPr>
              <a:t>	   </a:t>
            </a:r>
            <a:r>
              <a:rPr lang="en-US" sz="2600" dirty="0" smtClean="0"/>
              <a:t>- Results in excess oil or dead skin cell getting trapped</a:t>
            </a:r>
          </a:p>
          <a:p>
            <a:pPr>
              <a:buNone/>
            </a:pPr>
            <a:r>
              <a:rPr lang="en-US" sz="2600" dirty="0">
                <a:solidFill>
                  <a:srgbClr val="FF0000"/>
                </a:solidFill>
              </a:rPr>
              <a:t>	</a:t>
            </a:r>
            <a:r>
              <a:rPr lang="en-US" sz="2600" dirty="0" smtClean="0">
                <a:solidFill>
                  <a:srgbClr val="FF0000"/>
                </a:solidFill>
              </a:rPr>
              <a:t>	      </a:t>
            </a:r>
            <a:r>
              <a:rPr lang="en-US" sz="2600" dirty="0"/>
              <a:t>in pores </a:t>
            </a:r>
            <a:endParaRPr lang="en-US" sz="2600" dirty="0">
              <a:solidFill>
                <a:srgbClr val="FF0000"/>
              </a:solidFill>
            </a:endParaRPr>
          </a:p>
          <a:p>
            <a:pPr>
              <a:buNone/>
            </a:pPr>
            <a:endParaRPr lang="en-US" sz="3600" dirty="0">
              <a:solidFill>
                <a:srgbClr val="FF0000"/>
              </a:solidFill>
            </a:endParaRPr>
          </a:p>
          <a:p>
            <a:pPr>
              <a:buNone/>
            </a:pPr>
            <a:endParaRPr lang="en-US" sz="4000" dirty="0"/>
          </a:p>
        </p:txBody>
      </p:sp>
      <p:sp>
        <p:nvSpPr>
          <p:cNvPr id="4" name="AutoShape 2" descr="https://ufandshands.org/sites/default/files/graphics/images/en/235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4" name="Picture 4" descr="https://ufandshands.org/sites/default/files/graphics/images/en/23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657600"/>
            <a:ext cx="402376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5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Integumentary System</a:t>
            </a:r>
            <a:endParaRPr lang="en-US" dirty="0"/>
          </a:p>
        </p:txBody>
      </p:sp>
      <p:sp>
        <p:nvSpPr>
          <p:cNvPr id="3" name="Content Placeholder 2"/>
          <p:cNvSpPr>
            <a:spLocks noGrp="1"/>
          </p:cNvSpPr>
          <p:nvPr>
            <p:ph idx="1"/>
          </p:nvPr>
        </p:nvSpPr>
        <p:spPr>
          <a:xfrm>
            <a:off x="228600" y="1219200"/>
            <a:ext cx="8686800" cy="5105400"/>
          </a:xfrm>
        </p:spPr>
        <p:txBody>
          <a:bodyPr/>
          <a:lstStyle/>
          <a:p>
            <a:pPr>
              <a:buNone/>
            </a:pPr>
            <a:r>
              <a:rPr lang="en-US" dirty="0" smtClean="0"/>
              <a:t>Give a definition of </a:t>
            </a:r>
            <a:r>
              <a:rPr lang="en-US" b="1" dirty="0" smtClean="0"/>
              <a:t>homeostasis:</a:t>
            </a:r>
          </a:p>
          <a:p>
            <a:pPr>
              <a:buNone/>
            </a:pPr>
            <a:r>
              <a:rPr lang="en-US" dirty="0" smtClean="0">
                <a:solidFill>
                  <a:srgbClr val="FF0000"/>
                </a:solidFill>
              </a:rPr>
              <a:t>Regulation of an internal and external environment to maintain balance</a:t>
            </a:r>
          </a:p>
          <a:p>
            <a:pPr>
              <a:buNone/>
            </a:pPr>
            <a:endParaRPr lang="en-US" sz="3600" dirty="0">
              <a:solidFill>
                <a:srgbClr val="FF0000"/>
              </a:solidFill>
            </a:endParaRPr>
          </a:p>
          <a:p>
            <a:pPr>
              <a:buNone/>
            </a:pPr>
            <a:r>
              <a:rPr lang="en-US" dirty="0" smtClean="0"/>
              <a:t>For example, how does the </a:t>
            </a:r>
            <a:r>
              <a:rPr lang="en-US" b="1" dirty="0" smtClean="0"/>
              <a:t>integumentary system </a:t>
            </a:r>
            <a:r>
              <a:rPr lang="en-US" dirty="0" smtClean="0"/>
              <a:t>help maintain homeostasis?</a:t>
            </a:r>
            <a:endParaRPr lang="en-US" b="1" dirty="0"/>
          </a:p>
          <a:p>
            <a:pPr>
              <a:buNone/>
            </a:pPr>
            <a:r>
              <a:rPr lang="en-US" dirty="0" smtClean="0">
                <a:solidFill>
                  <a:srgbClr val="FF0000"/>
                </a:solidFill>
              </a:rPr>
              <a:t>Integumentary system regulates body temperature by either producing sweat if body is too hot or body shivers if it is too cold.  </a:t>
            </a:r>
            <a:endParaRPr lang="en-US" dirty="0">
              <a:solidFill>
                <a:srgbClr val="FF0000"/>
              </a:solidFill>
            </a:endParaRPr>
          </a:p>
          <a:p>
            <a:pPr>
              <a:buNone/>
            </a:pPr>
            <a:endParaRPr lang="en-US" sz="2800" dirty="0"/>
          </a:p>
        </p:txBody>
      </p:sp>
    </p:spTree>
    <p:extLst>
      <p:ext uri="{BB962C8B-B14F-4D97-AF65-F5344CB8AC3E}">
        <p14:creationId xmlns:p14="http://schemas.microsoft.com/office/powerpoint/2010/main" val="67748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dirty="0"/>
              <a:t>Seriously </a:t>
            </a:r>
            <a:r>
              <a:rPr lang="en-US" dirty="0" smtClean="0"/>
              <a:t>Long </a:t>
            </a:r>
            <a:r>
              <a:rPr lang="en-US" dirty="0"/>
              <a:t>E</a:t>
            </a:r>
            <a:r>
              <a:rPr lang="en-US" dirty="0" smtClean="0"/>
              <a:t>ar </a:t>
            </a:r>
            <a:r>
              <a:rPr lang="en-US" dirty="0"/>
              <a:t>H</a:t>
            </a:r>
            <a:r>
              <a:rPr lang="en-US" dirty="0" smtClean="0"/>
              <a:t>air</a:t>
            </a:r>
            <a:endParaRPr lang="en-US" dirty="0"/>
          </a:p>
        </p:txBody>
      </p:sp>
      <p:pic>
        <p:nvPicPr>
          <p:cNvPr id="188419" name="Picture 3" descr="_1805342_ear30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00200" y="1447800"/>
            <a:ext cx="6019800" cy="3611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8420" name="Text Box 4"/>
          <p:cNvSpPr txBox="1">
            <a:spLocks noChangeArrowheads="1"/>
          </p:cNvSpPr>
          <p:nvPr/>
        </p:nvSpPr>
        <p:spPr bwMode="auto">
          <a:xfrm>
            <a:off x="0" y="5105399"/>
            <a:ext cx="91440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b="1" dirty="0">
                <a:latin typeface="Arial" charset="0"/>
              </a:rPr>
              <a:t>The World’s Longest Ear Hair – 10.2 cm</a:t>
            </a:r>
          </a:p>
          <a:p>
            <a:pPr algn="ctr">
              <a:spcBef>
                <a:spcPct val="50000"/>
              </a:spcBef>
            </a:pPr>
            <a:r>
              <a:rPr lang="en-US" sz="1800" b="1" dirty="0">
                <a:latin typeface="Arial" charset="0"/>
              </a:rPr>
              <a:t>B D </a:t>
            </a:r>
            <a:r>
              <a:rPr lang="en-US" sz="1800" b="1" dirty="0" err="1">
                <a:latin typeface="Arial" charset="0"/>
              </a:rPr>
              <a:t>Tyagi</a:t>
            </a:r>
            <a:r>
              <a:rPr lang="en-US" sz="1800" b="1" dirty="0">
                <a:latin typeface="Arial" charset="0"/>
              </a:rPr>
              <a:t> of Bhopal (India</a:t>
            </a:r>
            <a:r>
              <a:rPr lang="en-US" sz="1800" dirty="0">
                <a:latin typeface="Arial" charset="0"/>
              </a:rPr>
              <a:t>)</a:t>
            </a:r>
            <a:endParaRPr lang="en-US" sz="1800" b="1" dirty="0">
              <a:latin typeface="Arial" charset="0"/>
            </a:endParaRPr>
          </a:p>
          <a:p>
            <a:pPr algn="ctr">
              <a:spcBef>
                <a:spcPct val="50000"/>
              </a:spcBef>
            </a:pPr>
            <a:r>
              <a:rPr lang="en-US" sz="1800" b="1" dirty="0">
                <a:latin typeface="Arial" charset="0"/>
              </a:rPr>
              <a:t>http://news.bbc.co.uk/.../ newsid_1805000/1805342.stm</a:t>
            </a:r>
            <a:r>
              <a:rPr lang="en-US" sz="1800" dirty="0">
                <a:latin typeface="Arial" charset="0"/>
              </a:rPr>
              <a:t> </a:t>
            </a:r>
          </a:p>
        </p:txBody>
      </p:sp>
    </p:spTree>
    <p:extLst>
      <p:ext uri="{BB962C8B-B14F-4D97-AF65-F5344CB8AC3E}">
        <p14:creationId xmlns:p14="http://schemas.microsoft.com/office/powerpoint/2010/main" val="2001180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8" name="Picture 4" descr="pic02007031303003491856"/>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304800" y="304800"/>
            <a:ext cx="4724400" cy="3141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5586" name="Rectangle 2"/>
          <p:cNvSpPr>
            <a:spLocks noGrp="1" noChangeArrowheads="1"/>
          </p:cNvSpPr>
          <p:nvPr>
            <p:ph type="title"/>
          </p:nvPr>
        </p:nvSpPr>
        <p:spPr>
          <a:xfrm>
            <a:off x="5029200" y="381000"/>
            <a:ext cx="2590800" cy="914400"/>
          </a:xfrm>
        </p:spPr>
        <p:txBody>
          <a:bodyPr/>
          <a:lstStyle/>
          <a:p>
            <a:r>
              <a:rPr lang="en-US" sz="5400" b="1" dirty="0">
                <a:solidFill>
                  <a:srgbClr val="000066"/>
                </a:solidFill>
              </a:rPr>
              <a:t>Nails</a:t>
            </a:r>
          </a:p>
        </p:txBody>
      </p:sp>
      <p:pic>
        <p:nvPicPr>
          <p:cNvPr id="195589" name="Picture 5" descr="longest-fingernails-wor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447800"/>
            <a:ext cx="3508375"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95590" name="Picture 6" descr="800_scale_bruno_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2895600"/>
            <a:ext cx="296862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667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sz="7200" dirty="0" smtClean="0">
                <a:solidFill>
                  <a:srgbClr val="00B0F0"/>
                </a:solidFill>
                <a:latin typeface="Kristen ITC" pitchFamily="66" charset="0"/>
              </a:rPr>
              <a:t>Muscular </a:t>
            </a:r>
            <a:r>
              <a:rPr lang="en-US" sz="7200" dirty="0">
                <a:solidFill>
                  <a:srgbClr val="00B0F0"/>
                </a:solidFill>
                <a:latin typeface="Kristen ITC" pitchFamily="66" charset="0"/>
              </a:rPr>
              <a:t>System</a:t>
            </a:r>
          </a:p>
        </p:txBody>
      </p:sp>
      <p:sp>
        <p:nvSpPr>
          <p:cNvPr id="3" name="Content Placeholder 2"/>
          <p:cNvSpPr>
            <a:spLocks noGrp="1"/>
          </p:cNvSpPr>
          <p:nvPr>
            <p:ph idx="1"/>
          </p:nvPr>
        </p:nvSpPr>
        <p:spPr>
          <a:xfrm>
            <a:off x="0" y="2332037"/>
            <a:ext cx="9144000" cy="4525963"/>
          </a:xfrm>
          <a:solidFill>
            <a:schemeClr val="bg1"/>
          </a:solidFill>
          <a:ln>
            <a:solidFill>
              <a:schemeClr val="bg1"/>
            </a:solidFill>
          </a:ln>
        </p:spPr>
        <p:txBody>
          <a:bodyPr/>
          <a:lstStyle/>
          <a:p>
            <a:pPr marL="0" indent="0">
              <a:buNone/>
            </a:pPr>
            <a:endParaRPr lang="en-US" dirty="0"/>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62200"/>
            <a:ext cx="4343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362200"/>
            <a:ext cx="468976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Muscular System</a:t>
            </a:r>
            <a:endParaRPr lang="en-US" dirty="0"/>
          </a:p>
        </p:txBody>
      </p:sp>
      <p:sp>
        <p:nvSpPr>
          <p:cNvPr id="3" name="Content Placeholder 2"/>
          <p:cNvSpPr>
            <a:spLocks noGrp="1"/>
          </p:cNvSpPr>
          <p:nvPr>
            <p:ph idx="1"/>
          </p:nvPr>
        </p:nvSpPr>
        <p:spPr>
          <a:xfrm>
            <a:off x="304800" y="768926"/>
            <a:ext cx="8534400" cy="5334000"/>
          </a:xfrm>
        </p:spPr>
        <p:txBody>
          <a:bodyPr>
            <a:normAutofit/>
          </a:bodyPr>
          <a:lstStyle/>
          <a:p>
            <a:pPr>
              <a:buNone/>
            </a:pPr>
            <a:r>
              <a:rPr lang="en-US" b="1" dirty="0" smtClean="0"/>
              <a:t>3 Types of Muscle Tissue:</a:t>
            </a:r>
          </a:p>
          <a:p>
            <a:pPr>
              <a:buNone/>
            </a:pPr>
            <a:r>
              <a:rPr lang="en-US" dirty="0"/>
              <a:t> </a:t>
            </a:r>
            <a:r>
              <a:rPr lang="en-US" dirty="0" smtClean="0"/>
              <a:t>  1. </a:t>
            </a:r>
            <a:r>
              <a:rPr lang="en-US" sz="3600" u="sng" dirty="0" smtClean="0">
                <a:solidFill>
                  <a:srgbClr val="FF0000"/>
                </a:solidFill>
              </a:rPr>
              <a:t>Skeletal Muscle</a:t>
            </a:r>
          </a:p>
          <a:p>
            <a:pPr>
              <a:buNone/>
            </a:pPr>
            <a:r>
              <a:rPr lang="en-US" sz="3600" dirty="0" smtClean="0">
                <a:solidFill>
                  <a:srgbClr val="FF0000"/>
                </a:solidFill>
              </a:rPr>
              <a:t>		</a:t>
            </a:r>
            <a:r>
              <a:rPr lang="en-US" dirty="0" smtClean="0"/>
              <a:t>a. Attaches to skeleton (moves </a:t>
            </a:r>
            <a:r>
              <a:rPr lang="en-US" u="sng" dirty="0" smtClean="0">
                <a:solidFill>
                  <a:srgbClr val="FF0000"/>
                </a:solidFill>
              </a:rPr>
              <a:t>bones</a:t>
            </a:r>
            <a:r>
              <a:rPr lang="en-US" dirty="0" smtClean="0"/>
              <a:t>)</a:t>
            </a:r>
          </a:p>
          <a:p>
            <a:pPr>
              <a:buNone/>
            </a:pPr>
            <a:r>
              <a:rPr lang="en-US" dirty="0" smtClean="0">
                <a:solidFill>
                  <a:srgbClr val="FF0000"/>
                </a:solidFill>
              </a:rPr>
              <a:t>		</a:t>
            </a:r>
            <a:r>
              <a:rPr lang="en-US" dirty="0" smtClean="0"/>
              <a:t>b</a:t>
            </a:r>
            <a:r>
              <a:rPr lang="en-US" dirty="0"/>
              <a:t>. </a:t>
            </a:r>
            <a:r>
              <a:rPr lang="en-US" dirty="0" smtClean="0"/>
              <a:t>Striations and under </a:t>
            </a:r>
            <a:r>
              <a:rPr lang="en-US" u="sng" dirty="0" smtClean="0">
                <a:solidFill>
                  <a:srgbClr val="FF0000"/>
                </a:solidFill>
              </a:rPr>
              <a:t>voluntary</a:t>
            </a:r>
            <a:r>
              <a:rPr lang="en-US" dirty="0"/>
              <a:t> </a:t>
            </a:r>
            <a:r>
              <a:rPr lang="en-US" dirty="0" smtClean="0"/>
              <a:t>control</a:t>
            </a:r>
          </a:p>
          <a:p>
            <a:pPr>
              <a:buNone/>
            </a:pPr>
            <a:endParaRPr lang="en-US" sz="3400" dirty="0"/>
          </a:p>
          <a:p>
            <a:pPr>
              <a:buNone/>
            </a:pPr>
            <a:endParaRPr lang="en-US" sz="3600" dirty="0"/>
          </a:p>
          <a:p>
            <a:pPr>
              <a:buNone/>
            </a:pPr>
            <a:endParaRPr lang="en-US" sz="2800" dirty="0"/>
          </a:p>
        </p:txBody>
      </p:sp>
      <p:pic>
        <p:nvPicPr>
          <p:cNvPr id="4" name="Picture 3" descr="C:\Users\perdue\Downloads\muscle types.png"/>
          <p:cNvPicPr/>
          <p:nvPr/>
        </p:nvPicPr>
        <p:blipFill>
          <a:blip r:embed="rId2" cstate="print">
            <a:extLst>
              <a:ext uri="{28A0092B-C50C-407E-A947-70E740481C1C}">
                <a14:useLocalDpi xmlns:a14="http://schemas.microsoft.com/office/drawing/2010/main" val="0"/>
              </a:ext>
            </a:extLst>
          </a:blip>
          <a:srcRect l="2646" t="1880" r="3325" b="1751"/>
          <a:stretch>
            <a:fillRect/>
          </a:stretch>
        </p:blipFill>
        <p:spPr bwMode="auto">
          <a:xfrm>
            <a:off x="838200" y="3352800"/>
            <a:ext cx="2895600" cy="3193473"/>
          </a:xfrm>
          <a:prstGeom prst="rect">
            <a:avLst/>
          </a:prstGeom>
          <a:noFill/>
          <a:ln>
            <a:noFill/>
          </a:ln>
        </p:spPr>
      </p:pic>
      <p:sp>
        <p:nvSpPr>
          <p:cNvPr id="5" name="TextBox 4"/>
          <p:cNvSpPr txBox="1"/>
          <p:nvPr/>
        </p:nvSpPr>
        <p:spPr>
          <a:xfrm>
            <a:off x="990600" y="4419600"/>
            <a:ext cx="2514600" cy="461665"/>
          </a:xfrm>
          <a:prstGeom prst="rect">
            <a:avLst/>
          </a:prstGeom>
          <a:solidFill>
            <a:schemeClr val="bg1"/>
          </a:solidFill>
          <a:ln w="38100">
            <a:solidFill>
              <a:schemeClr val="tx1"/>
            </a:solidFill>
          </a:ln>
        </p:spPr>
        <p:txBody>
          <a:bodyPr wrap="square" rtlCol="0">
            <a:spAutoFit/>
          </a:bodyPr>
          <a:lstStyle/>
          <a:p>
            <a:pPr algn="ctr"/>
            <a:r>
              <a:rPr lang="en-US" sz="2400" dirty="0" smtClean="0"/>
              <a:t>Skeletal Muscle</a:t>
            </a:r>
            <a:endParaRPr lang="en-US" sz="2400" dirty="0"/>
          </a:p>
        </p:txBody>
      </p:sp>
      <p:sp>
        <p:nvSpPr>
          <p:cNvPr id="6" name="TextBox 5"/>
          <p:cNvSpPr txBox="1"/>
          <p:nvPr/>
        </p:nvSpPr>
        <p:spPr>
          <a:xfrm>
            <a:off x="1028700" y="5486400"/>
            <a:ext cx="2514600" cy="461665"/>
          </a:xfrm>
          <a:prstGeom prst="rect">
            <a:avLst/>
          </a:prstGeom>
          <a:solidFill>
            <a:schemeClr val="bg1"/>
          </a:solidFill>
          <a:ln w="38100">
            <a:solidFill>
              <a:schemeClr val="tx1"/>
            </a:solidFill>
          </a:ln>
        </p:spPr>
        <p:txBody>
          <a:bodyPr wrap="square" rtlCol="0">
            <a:spAutoFit/>
          </a:bodyPr>
          <a:lstStyle/>
          <a:p>
            <a:pPr algn="ctr"/>
            <a:endParaRPr lang="en-US" sz="2400" dirty="0"/>
          </a:p>
        </p:txBody>
      </p:sp>
      <p:sp>
        <p:nvSpPr>
          <p:cNvPr id="7" name="TextBox 6"/>
          <p:cNvSpPr txBox="1"/>
          <p:nvPr/>
        </p:nvSpPr>
        <p:spPr>
          <a:xfrm>
            <a:off x="1049482" y="6324600"/>
            <a:ext cx="2514600" cy="461665"/>
          </a:xfrm>
          <a:prstGeom prst="rect">
            <a:avLst/>
          </a:prstGeom>
          <a:solidFill>
            <a:schemeClr val="bg1"/>
          </a:solidFill>
          <a:ln w="38100">
            <a:solidFill>
              <a:schemeClr val="tx1"/>
            </a:solidFill>
          </a:ln>
        </p:spPr>
        <p:txBody>
          <a:bodyPr wrap="square" rtlCol="0">
            <a:spAutoFit/>
          </a:bodyPr>
          <a:lstStyle/>
          <a:p>
            <a:pPr algn="ctr"/>
            <a:endParaRPr lang="en-US" sz="2400" dirty="0"/>
          </a:p>
        </p:txBody>
      </p:sp>
      <p:sp>
        <p:nvSpPr>
          <p:cNvPr id="8" name="AutoShape 2" descr="http://cytochemistry.net/08_001.jpg"/>
          <p:cNvSpPr>
            <a:spLocks noChangeAspect="1" noChangeArrowheads="1"/>
          </p:cNvSpPr>
          <p:nvPr/>
        </p:nvSpPr>
        <p:spPr bwMode="auto">
          <a:xfrm>
            <a:off x="155575" y="-2376488"/>
            <a:ext cx="4533900" cy="495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cytochemistry.net/08_001.jpg"/>
          <p:cNvSpPr>
            <a:spLocks noChangeAspect="1" noChangeArrowheads="1"/>
          </p:cNvSpPr>
          <p:nvPr/>
        </p:nvSpPr>
        <p:spPr bwMode="auto">
          <a:xfrm>
            <a:off x="307975" y="-2224088"/>
            <a:ext cx="4533900" cy="495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875" y="3581400"/>
            <a:ext cx="2952750" cy="322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6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Videos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sz="3600" b="1" dirty="0" smtClean="0"/>
              <a:t>Human </a:t>
            </a:r>
            <a:r>
              <a:rPr lang="en-US" sz="3600" b="1" dirty="0"/>
              <a:t>Facts </a:t>
            </a:r>
            <a:r>
              <a:rPr lang="en-US" sz="2800" dirty="0"/>
              <a:t>- </a:t>
            </a:r>
            <a:r>
              <a:rPr lang="en-US" sz="2800" u="sng" dirty="0">
                <a:hlinkClick r:id="rId2"/>
              </a:rPr>
              <a:t>http://</a:t>
            </a:r>
            <a:r>
              <a:rPr lang="en-US" sz="2800" u="sng" dirty="0" smtClean="0">
                <a:hlinkClick r:id="rId2"/>
              </a:rPr>
              <a:t>www.youtube.com/watch?v=v5Eo1YcLMC8&amp;feature=related</a:t>
            </a:r>
            <a:endParaRPr lang="en-US" sz="2800" u="sng" dirty="0" smtClean="0"/>
          </a:p>
          <a:p>
            <a:pPr>
              <a:buNone/>
            </a:pPr>
            <a:endParaRPr lang="en-US" sz="2800" dirty="0"/>
          </a:p>
          <a:p>
            <a:pPr>
              <a:buNone/>
            </a:pPr>
            <a:r>
              <a:rPr lang="en-US" sz="3600" b="1" dirty="0"/>
              <a:t>Amazing Human Facts </a:t>
            </a:r>
            <a:r>
              <a:rPr lang="en-US" sz="2800" dirty="0"/>
              <a:t>- </a:t>
            </a:r>
            <a:r>
              <a:rPr lang="en-US" sz="2800" u="sng" dirty="0">
                <a:hlinkClick r:id="rId3"/>
              </a:rPr>
              <a:t>http://www.youtube.com/watch?v=qFrRebVvj-w</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Muscular System</a:t>
            </a:r>
            <a:endParaRPr lang="en-US" dirty="0"/>
          </a:p>
        </p:txBody>
      </p:sp>
      <p:sp>
        <p:nvSpPr>
          <p:cNvPr id="3" name="Content Placeholder 2"/>
          <p:cNvSpPr>
            <a:spLocks noGrp="1"/>
          </p:cNvSpPr>
          <p:nvPr>
            <p:ph idx="1"/>
          </p:nvPr>
        </p:nvSpPr>
        <p:spPr>
          <a:xfrm>
            <a:off x="76200" y="768926"/>
            <a:ext cx="8991600" cy="5334000"/>
          </a:xfrm>
        </p:spPr>
        <p:txBody>
          <a:bodyPr>
            <a:normAutofit/>
          </a:bodyPr>
          <a:lstStyle/>
          <a:p>
            <a:pPr>
              <a:buNone/>
            </a:pPr>
            <a:r>
              <a:rPr lang="en-US" b="1" dirty="0" smtClean="0"/>
              <a:t>3 Types of Muscle Tissue:</a:t>
            </a:r>
          </a:p>
          <a:p>
            <a:pPr>
              <a:buNone/>
            </a:pPr>
            <a:r>
              <a:rPr lang="en-US" dirty="0"/>
              <a:t> </a:t>
            </a:r>
            <a:r>
              <a:rPr lang="en-US" dirty="0" smtClean="0"/>
              <a:t>  2. </a:t>
            </a:r>
            <a:r>
              <a:rPr lang="en-US" sz="3600" u="sng" dirty="0" smtClean="0">
                <a:solidFill>
                  <a:srgbClr val="FF0000"/>
                </a:solidFill>
              </a:rPr>
              <a:t>Smooth Muscle</a:t>
            </a:r>
          </a:p>
          <a:p>
            <a:pPr>
              <a:buNone/>
            </a:pPr>
            <a:r>
              <a:rPr lang="en-US" sz="3600" dirty="0" smtClean="0">
                <a:solidFill>
                  <a:srgbClr val="FF0000"/>
                </a:solidFill>
              </a:rPr>
              <a:t>	   </a:t>
            </a:r>
            <a:r>
              <a:rPr lang="en-US" dirty="0" smtClean="0"/>
              <a:t>a. </a:t>
            </a:r>
            <a:r>
              <a:rPr lang="en-US" dirty="0" smtClean="0">
                <a:solidFill>
                  <a:srgbClr val="FF0000"/>
                </a:solidFill>
              </a:rPr>
              <a:t>Lines digestive tract; moves food through body</a:t>
            </a:r>
          </a:p>
          <a:p>
            <a:pPr>
              <a:buNone/>
            </a:pPr>
            <a:r>
              <a:rPr lang="en-US" dirty="0" smtClean="0"/>
              <a:t>       b</a:t>
            </a:r>
            <a:r>
              <a:rPr lang="en-US" dirty="0"/>
              <a:t>. </a:t>
            </a:r>
            <a:r>
              <a:rPr lang="en-US" dirty="0" smtClean="0"/>
              <a:t>No striations and under </a:t>
            </a:r>
            <a:r>
              <a:rPr lang="en-US" u="sng" dirty="0" smtClean="0">
                <a:solidFill>
                  <a:srgbClr val="FF0000"/>
                </a:solidFill>
              </a:rPr>
              <a:t>involuntary</a:t>
            </a:r>
            <a:r>
              <a:rPr lang="en-US" dirty="0" smtClean="0"/>
              <a:t> control</a:t>
            </a:r>
          </a:p>
          <a:p>
            <a:pPr>
              <a:buNone/>
            </a:pPr>
            <a:endParaRPr lang="en-US" sz="3400" dirty="0"/>
          </a:p>
          <a:p>
            <a:pPr>
              <a:buNone/>
            </a:pPr>
            <a:endParaRPr lang="en-US" sz="3600" dirty="0"/>
          </a:p>
          <a:p>
            <a:pPr>
              <a:buNone/>
            </a:pPr>
            <a:endParaRPr lang="en-US" sz="2800" dirty="0"/>
          </a:p>
        </p:txBody>
      </p:sp>
      <p:pic>
        <p:nvPicPr>
          <p:cNvPr id="4" name="Picture 3" descr="C:\Users\perdue\Downloads\muscle types.png"/>
          <p:cNvPicPr/>
          <p:nvPr/>
        </p:nvPicPr>
        <p:blipFill>
          <a:blip r:embed="rId2" cstate="print">
            <a:extLst>
              <a:ext uri="{28A0092B-C50C-407E-A947-70E740481C1C}">
                <a14:useLocalDpi xmlns:a14="http://schemas.microsoft.com/office/drawing/2010/main" val="0"/>
              </a:ext>
            </a:extLst>
          </a:blip>
          <a:srcRect l="2646" t="1880" r="3325" b="1751"/>
          <a:stretch>
            <a:fillRect/>
          </a:stretch>
        </p:blipFill>
        <p:spPr bwMode="auto">
          <a:xfrm>
            <a:off x="838200" y="3352800"/>
            <a:ext cx="2895600" cy="3193473"/>
          </a:xfrm>
          <a:prstGeom prst="rect">
            <a:avLst/>
          </a:prstGeom>
          <a:noFill/>
          <a:ln>
            <a:noFill/>
          </a:ln>
        </p:spPr>
      </p:pic>
      <p:sp>
        <p:nvSpPr>
          <p:cNvPr id="5" name="TextBox 4"/>
          <p:cNvSpPr txBox="1"/>
          <p:nvPr/>
        </p:nvSpPr>
        <p:spPr>
          <a:xfrm>
            <a:off x="990600" y="4419600"/>
            <a:ext cx="2514600" cy="461665"/>
          </a:xfrm>
          <a:prstGeom prst="rect">
            <a:avLst/>
          </a:prstGeom>
          <a:solidFill>
            <a:schemeClr val="bg1"/>
          </a:solidFill>
          <a:ln w="38100">
            <a:solidFill>
              <a:schemeClr val="tx1"/>
            </a:solidFill>
          </a:ln>
        </p:spPr>
        <p:txBody>
          <a:bodyPr wrap="square" rtlCol="0">
            <a:spAutoFit/>
          </a:bodyPr>
          <a:lstStyle/>
          <a:p>
            <a:pPr algn="ctr"/>
            <a:r>
              <a:rPr lang="en-US" sz="2400" dirty="0" smtClean="0"/>
              <a:t>Skeletal Muscle</a:t>
            </a:r>
            <a:endParaRPr lang="en-US" sz="2400" dirty="0"/>
          </a:p>
        </p:txBody>
      </p:sp>
      <p:sp>
        <p:nvSpPr>
          <p:cNvPr id="6" name="TextBox 5"/>
          <p:cNvSpPr txBox="1"/>
          <p:nvPr/>
        </p:nvSpPr>
        <p:spPr>
          <a:xfrm>
            <a:off x="1028700" y="5486400"/>
            <a:ext cx="2514600" cy="461665"/>
          </a:xfrm>
          <a:prstGeom prst="rect">
            <a:avLst/>
          </a:prstGeom>
          <a:solidFill>
            <a:schemeClr val="bg1"/>
          </a:solidFill>
          <a:ln w="38100">
            <a:solidFill>
              <a:schemeClr val="tx1"/>
            </a:solidFill>
          </a:ln>
        </p:spPr>
        <p:txBody>
          <a:bodyPr wrap="square" rtlCol="0">
            <a:spAutoFit/>
          </a:bodyPr>
          <a:lstStyle/>
          <a:p>
            <a:pPr algn="ctr"/>
            <a:endParaRPr lang="en-US" sz="2400" dirty="0"/>
          </a:p>
        </p:txBody>
      </p:sp>
      <p:sp>
        <p:nvSpPr>
          <p:cNvPr id="7" name="TextBox 6"/>
          <p:cNvSpPr txBox="1"/>
          <p:nvPr/>
        </p:nvSpPr>
        <p:spPr>
          <a:xfrm>
            <a:off x="1049482" y="6324600"/>
            <a:ext cx="2514600" cy="461665"/>
          </a:xfrm>
          <a:prstGeom prst="rect">
            <a:avLst/>
          </a:prstGeom>
          <a:solidFill>
            <a:schemeClr val="bg1"/>
          </a:solidFill>
          <a:ln w="38100">
            <a:solidFill>
              <a:schemeClr val="tx1"/>
            </a:solidFill>
          </a:ln>
        </p:spPr>
        <p:txBody>
          <a:bodyPr wrap="square" rtlCol="0">
            <a:spAutoFit/>
          </a:bodyPr>
          <a:lstStyle/>
          <a:p>
            <a:pPr algn="ctr"/>
            <a:r>
              <a:rPr lang="en-US" sz="2400" dirty="0" smtClean="0"/>
              <a:t>Smooth Muscle</a:t>
            </a:r>
            <a:endParaRPr lang="en-US" sz="2400"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723409"/>
            <a:ext cx="4267200" cy="278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46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Muscular System</a:t>
            </a:r>
            <a:endParaRPr lang="en-US" dirty="0"/>
          </a:p>
        </p:txBody>
      </p:sp>
      <p:sp>
        <p:nvSpPr>
          <p:cNvPr id="3" name="Content Placeholder 2"/>
          <p:cNvSpPr>
            <a:spLocks noGrp="1"/>
          </p:cNvSpPr>
          <p:nvPr>
            <p:ph idx="1"/>
          </p:nvPr>
        </p:nvSpPr>
        <p:spPr>
          <a:xfrm>
            <a:off x="76200" y="768926"/>
            <a:ext cx="8991600" cy="5334000"/>
          </a:xfrm>
        </p:spPr>
        <p:txBody>
          <a:bodyPr>
            <a:normAutofit/>
          </a:bodyPr>
          <a:lstStyle/>
          <a:p>
            <a:pPr>
              <a:buNone/>
            </a:pPr>
            <a:r>
              <a:rPr lang="en-US" b="1" dirty="0" smtClean="0"/>
              <a:t>3 Types of Muscle Tissue:</a:t>
            </a:r>
          </a:p>
          <a:p>
            <a:pPr>
              <a:buNone/>
            </a:pPr>
            <a:r>
              <a:rPr lang="en-US" dirty="0"/>
              <a:t> </a:t>
            </a:r>
            <a:r>
              <a:rPr lang="en-US" dirty="0" smtClean="0"/>
              <a:t>  </a:t>
            </a:r>
            <a:r>
              <a:rPr lang="en-US" dirty="0"/>
              <a:t>3</a:t>
            </a:r>
            <a:r>
              <a:rPr lang="en-US" dirty="0" smtClean="0"/>
              <a:t>. </a:t>
            </a:r>
            <a:r>
              <a:rPr lang="en-US" sz="3600" u="sng" dirty="0" smtClean="0">
                <a:solidFill>
                  <a:srgbClr val="FF0000"/>
                </a:solidFill>
              </a:rPr>
              <a:t>Cardiac Muscle</a:t>
            </a:r>
          </a:p>
          <a:p>
            <a:pPr>
              <a:buNone/>
            </a:pPr>
            <a:r>
              <a:rPr lang="en-US" sz="3600" dirty="0" smtClean="0">
                <a:solidFill>
                  <a:srgbClr val="FF0000"/>
                </a:solidFill>
              </a:rPr>
              <a:t>	     </a:t>
            </a:r>
            <a:r>
              <a:rPr lang="en-US" dirty="0" smtClean="0"/>
              <a:t>a. Pumps heart</a:t>
            </a:r>
          </a:p>
          <a:p>
            <a:pPr>
              <a:buNone/>
            </a:pPr>
            <a:r>
              <a:rPr lang="en-US" dirty="0" smtClean="0"/>
              <a:t>         b</a:t>
            </a:r>
            <a:r>
              <a:rPr lang="en-US" dirty="0"/>
              <a:t>. </a:t>
            </a:r>
            <a:r>
              <a:rPr lang="en-US" dirty="0" smtClean="0"/>
              <a:t>Striations and under </a:t>
            </a:r>
            <a:r>
              <a:rPr lang="en-US" u="sng" dirty="0" smtClean="0">
                <a:solidFill>
                  <a:srgbClr val="FF0000"/>
                </a:solidFill>
              </a:rPr>
              <a:t>involuntary</a:t>
            </a:r>
            <a:r>
              <a:rPr lang="en-US" dirty="0" smtClean="0"/>
              <a:t> control</a:t>
            </a:r>
          </a:p>
          <a:p>
            <a:pPr>
              <a:buNone/>
            </a:pPr>
            <a:endParaRPr lang="en-US" sz="3400" dirty="0"/>
          </a:p>
          <a:p>
            <a:pPr>
              <a:buNone/>
            </a:pPr>
            <a:endParaRPr lang="en-US" sz="3600" dirty="0"/>
          </a:p>
          <a:p>
            <a:pPr>
              <a:buNone/>
            </a:pPr>
            <a:endParaRPr lang="en-US" sz="2800" dirty="0"/>
          </a:p>
        </p:txBody>
      </p:sp>
      <p:pic>
        <p:nvPicPr>
          <p:cNvPr id="4" name="Picture 3" descr="C:\Users\perdue\Downloads\muscle types.png"/>
          <p:cNvPicPr/>
          <p:nvPr/>
        </p:nvPicPr>
        <p:blipFill>
          <a:blip r:embed="rId2" cstate="print">
            <a:extLst>
              <a:ext uri="{28A0092B-C50C-407E-A947-70E740481C1C}">
                <a14:useLocalDpi xmlns:a14="http://schemas.microsoft.com/office/drawing/2010/main" val="0"/>
              </a:ext>
            </a:extLst>
          </a:blip>
          <a:srcRect l="2646" t="1880" r="3325" b="1751"/>
          <a:stretch>
            <a:fillRect/>
          </a:stretch>
        </p:blipFill>
        <p:spPr bwMode="auto">
          <a:xfrm>
            <a:off x="838200" y="3352800"/>
            <a:ext cx="2895600" cy="3193473"/>
          </a:xfrm>
          <a:prstGeom prst="rect">
            <a:avLst/>
          </a:prstGeom>
          <a:noFill/>
          <a:ln>
            <a:noFill/>
          </a:ln>
        </p:spPr>
      </p:pic>
      <p:sp>
        <p:nvSpPr>
          <p:cNvPr id="5" name="TextBox 4"/>
          <p:cNvSpPr txBox="1"/>
          <p:nvPr/>
        </p:nvSpPr>
        <p:spPr>
          <a:xfrm>
            <a:off x="990600" y="4419600"/>
            <a:ext cx="2514600" cy="461665"/>
          </a:xfrm>
          <a:prstGeom prst="rect">
            <a:avLst/>
          </a:prstGeom>
          <a:solidFill>
            <a:schemeClr val="bg1"/>
          </a:solidFill>
          <a:ln w="38100">
            <a:solidFill>
              <a:schemeClr val="tx1"/>
            </a:solidFill>
          </a:ln>
        </p:spPr>
        <p:txBody>
          <a:bodyPr wrap="square" rtlCol="0">
            <a:spAutoFit/>
          </a:bodyPr>
          <a:lstStyle/>
          <a:p>
            <a:pPr algn="ctr"/>
            <a:r>
              <a:rPr lang="en-US" sz="2400" dirty="0" smtClean="0"/>
              <a:t>Skeletal Muscle</a:t>
            </a:r>
            <a:endParaRPr lang="en-US" sz="2400" dirty="0"/>
          </a:p>
        </p:txBody>
      </p:sp>
      <p:sp>
        <p:nvSpPr>
          <p:cNvPr id="6" name="TextBox 5"/>
          <p:cNvSpPr txBox="1"/>
          <p:nvPr/>
        </p:nvSpPr>
        <p:spPr>
          <a:xfrm>
            <a:off x="1028700" y="5486400"/>
            <a:ext cx="2514600" cy="461665"/>
          </a:xfrm>
          <a:prstGeom prst="rect">
            <a:avLst/>
          </a:prstGeom>
          <a:solidFill>
            <a:schemeClr val="bg1"/>
          </a:solidFill>
          <a:ln w="38100">
            <a:solidFill>
              <a:schemeClr val="tx1"/>
            </a:solidFill>
          </a:ln>
        </p:spPr>
        <p:txBody>
          <a:bodyPr wrap="square" rtlCol="0">
            <a:spAutoFit/>
          </a:bodyPr>
          <a:lstStyle/>
          <a:p>
            <a:pPr algn="ctr"/>
            <a:r>
              <a:rPr lang="en-US" sz="2400" dirty="0" smtClean="0"/>
              <a:t>Cardiac Muscle</a:t>
            </a:r>
            <a:endParaRPr lang="en-US" sz="2400" dirty="0"/>
          </a:p>
        </p:txBody>
      </p:sp>
      <p:sp>
        <p:nvSpPr>
          <p:cNvPr id="7" name="TextBox 6"/>
          <p:cNvSpPr txBox="1"/>
          <p:nvPr/>
        </p:nvSpPr>
        <p:spPr>
          <a:xfrm>
            <a:off x="1049482" y="6324600"/>
            <a:ext cx="2514600" cy="461665"/>
          </a:xfrm>
          <a:prstGeom prst="rect">
            <a:avLst/>
          </a:prstGeom>
          <a:solidFill>
            <a:schemeClr val="bg1"/>
          </a:solidFill>
          <a:ln w="38100">
            <a:solidFill>
              <a:schemeClr val="tx1"/>
            </a:solidFill>
          </a:ln>
        </p:spPr>
        <p:txBody>
          <a:bodyPr wrap="square" rtlCol="0">
            <a:spAutoFit/>
          </a:bodyPr>
          <a:lstStyle/>
          <a:p>
            <a:pPr algn="ctr"/>
            <a:r>
              <a:rPr lang="en-US" sz="2400" dirty="0" smtClean="0"/>
              <a:t>Smooth Muscle</a:t>
            </a:r>
            <a:endParaRPr lang="en-US" sz="2400"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712651"/>
            <a:ext cx="4343400" cy="291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65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Muscular System</a:t>
            </a:r>
            <a:endParaRPr lang="en-US" dirty="0"/>
          </a:p>
        </p:txBody>
      </p:sp>
      <p:pic>
        <p:nvPicPr>
          <p:cNvPr id="4" name="Picture 3" descr="http://virtualastronaut.tietronix.com/textonly/act21/images/musclema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8534400" cy="4876800"/>
          </a:xfrm>
          <a:prstGeom prst="rect">
            <a:avLst/>
          </a:prstGeom>
          <a:noFill/>
          <a:ln>
            <a:noFill/>
          </a:ln>
        </p:spPr>
      </p:pic>
      <p:sp>
        <p:nvSpPr>
          <p:cNvPr id="5" name="Title 1"/>
          <p:cNvSpPr txBox="1">
            <a:spLocks/>
          </p:cNvSpPr>
          <p:nvPr/>
        </p:nvSpPr>
        <p:spPr>
          <a:xfrm>
            <a:off x="152400" y="5638800"/>
            <a:ext cx="8839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What type of muscles shown here?  </a:t>
            </a:r>
            <a:r>
              <a:rPr lang="en-US" sz="3600" b="1" dirty="0" smtClean="0">
                <a:solidFill>
                  <a:srgbClr val="FF0000"/>
                </a:solidFill>
              </a:rPr>
              <a:t>Skeletal</a:t>
            </a:r>
            <a:r>
              <a:rPr lang="en-US" sz="3600" dirty="0" smtClean="0"/>
              <a:t>  </a:t>
            </a:r>
            <a:endParaRPr lang="en-US" sz="3600" dirty="0"/>
          </a:p>
        </p:txBody>
      </p:sp>
      <p:sp>
        <p:nvSpPr>
          <p:cNvPr id="6" name="TextBox 5"/>
          <p:cNvSpPr txBox="1"/>
          <p:nvPr/>
        </p:nvSpPr>
        <p:spPr>
          <a:xfrm>
            <a:off x="6934200" y="5943600"/>
            <a:ext cx="1752600" cy="707886"/>
          </a:xfrm>
          <a:prstGeom prst="rect">
            <a:avLst/>
          </a:prstGeom>
          <a:solidFill>
            <a:schemeClr val="bg1"/>
          </a:solidFill>
          <a:ln>
            <a:solidFill>
              <a:schemeClr val="bg1"/>
            </a:solidFill>
          </a:ln>
        </p:spPr>
        <p:txBody>
          <a:bodyPr wrap="square" rtlCol="0">
            <a:spAutoFit/>
          </a:bodyPr>
          <a:lstStyle/>
          <a:p>
            <a:endParaRPr lang="en-US" sz="4000" dirty="0"/>
          </a:p>
        </p:txBody>
      </p:sp>
    </p:spTree>
    <p:extLst>
      <p:ext uri="{BB962C8B-B14F-4D97-AF65-F5344CB8AC3E}">
        <p14:creationId xmlns:p14="http://schemas.microsoft.com/office/powerpoint/2010/main" val="418874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Muscular System</a:t>
            </a:r>
            <a:endParaRPr lang="en-US" dirty="0"/>
          </a:p>
        </p:txBody>
      </p:sp>
      <p:sp>
        <p:nvSpPr>
          <p:cNvPr id="3" name="Content Placeholder 2"/>
          <p:cNvSpPr>
            <a:spLocks noGrp="1"/>
          </p:cNvSpPr>
          <p:nvPr>
            <p:ph idx="1"/>
          </p:nvPr>
        </p:nvSpPr>
        <p:spPr>
          <a:xfrm>
            <a:off x="381000" y="1066800"/>
            <a:ext cx="8229600" cy="5105400"/>
          </a:xfrm>
        </p:spPr>
        <p:txBody>
          <a:bodyPr/>
          <a:lstStyle/>
          <a:p>
            <a:pPr>
              <a:buNone/>
            </a:pPr>
            <a:r>
              <a:rPr lang="en-US" b="1" dirty="0" smtClean="0"/>
              <a:t>Functions/Roles:</a:t>
            </a:r>
          </a:p>
          <a:p>
            <a:pPr>
              <a:buNone/>
            </a:pPr>
            <a:r>
              <a:rPr lang="en-US" sz="3300" dirty="0">
                <a:solidFill>
                  <a:srgbClr val="FF0000"/>
                </a:solidFill>
              </a:rPr>
              <a:t>	</a:t>
            </a:r>
            <a:r>
              <a:rPr lang="en-US" sz="3300" dirty="0" smtClean="0">
                <a:solidFill>
                  <a:srgbClr val="FF0000"/>
                </a:solidFill>
              </a:rPr>
              <a:t>1. Movement of body, organs, and materials</a:t>
            </a:r>
          </a:p>
          <a:p>
            <a:pPr>
              <a:buNone/>
            </a:pPr>
            <a:r>
              <a:rPr lang="en-US" sz="3300" dirty="0">
                <a:solidFill>
                  <a:srgbClr val="FF0000"/>
                </a:solidFill>
              </a:rPr>
              <a:t>	</a:t>
            </a:r>
            <a:r>
              <a:rPr lang="en-US" sz="3300" dirty="0" smtClean="0">
                <a:solidFill>
                  <a:srgbClr val="FF0000"/>
                </a:solidFill>
              </a:rPr>
              <a:t>2. Maintains posture</a:t>
            </a:r>
          </a:p>
          <a:p>
            <a:pPr>
              <a:buNone/>
            </a:pPr>
            <a:endParaRPr lang="en-US" sz="2800" dirty="0"/>
          </a:p>
        </p:txBody>
      </p:sp>
      <p:pic>
        <p:nvPicPr>
          <p:cNvPr id="20486" name="Picture 6" descr="http://antranik.org/wp-content/uploads/2012/01/Antagonistic-Muscles-pair-bicep-tricep-1024x5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09" y="3352800"/>
            <a:ext cx="6012873" cy="332971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img.tfd.com/vet/thumbs/gr294.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573982" y="2500745"/>
            <a:ext cx="238125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20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Muscular System</a:t>
            </a:r>
            <a:endParaRPr lang="en-US" dirty="0"/>
          </a:p>
        </p:txBody>
      </p:sp>
      <p:sp>
        <p:nvSpPr>
          <p:cNvPr id="3" name="Content Placeholder 2"/>
          <p:cNvSpPr>
            <a:spLocks noGrp="1"/>
          </p:cNvSpPr>
          <p:nvPr>
            <p:ph idx="1"/>
          </p:nvPr>
        </p:nvSpPr>
        <p:spPr>
          <a:xfrm>
            <a:off x="457200" y="1371600"/>
            <a:ext cx="8229600" cy="5105400"/>
          </a:xfrm>
        </p:spPr>
        <p:txBody>
          <a:bodyPr/>
          <a:lstStyle/>
          <a:p>
            <a:pPr>
              <a:buNone/>
            </a:pPr>
            <a:r>
              <a:rPr lang="en-US" b="1" dirty="0" smtClean="0"/>
              <a:t>Connective Tissue Involved:</a:t>
            </a:r>
          </a:p>
          <a:p>
            <a:pPr>
              <a:buNone/>
            </a:pPr>
            <a:r>
              <a:rPr lang="en-US" sz="2800" dirty="0" smtClean="0"/>
              <a:t>	</a:t>
            </a:r>
            <a:r>
              <a:rPr lang="en-US" sz="3600" dirty="0" smtClean="0"/>
              <a:t>- </a:t>
            </a:r>
            <a:r>
              <a:rPr lang="en-US" sz="3600" u="sng" dirty="0" smtClean="0">
                <a:solidFill>
                  <a:srgbClr val="FF0000"/>
                </a:solidFill>
              </a:rPr>
              <a:t>Tendons</a:t>
            </a:r>
            <a:r>
              <a:rPr lang="en-US" sz="3600" dirty="0" smtClean="0">
                <a:solidFill>
                  <a:srgbClr val="FF0000"/>
                </a:solidFill>
              </a:rPr>
              <a:t> </a:t>
            </a:r>
            <a:r>
              <a:rPr lang="en-US" sz="3600" dirty="0" smtClean="0"/>
              <a:t>- connect </a:t>
            </a:r>
            <a:r>
              <a:rPr lang="en-US" sz="3600" dirty="0" smtClean="0">
                <a:solidFill>
                  <a:srgbClr val="FF0000"/>
                </a:solidFill>
              </a:rPr>
              <a:t>muscles </a:t>
            </a:r>
            <a:r>
              <a:rPr lang="en-US" sz="3600" dirty="0" smtClean="0"/>
              <a:t>to </a:t>
            </a:r>
            <a:r>
              <a:rPr lang="en-US" sz="3600" dirty="0" smtClean="0">
                <a:solidFill>
                  <a:srgbClr val="FF0000"/>
                </a:solidFill>
              </a:rPr>
              <a:t>bones</a:t>
            </a:r>
            <a:endParaRPr lang="en-US" sz="3600" dirty="0"/>
          </a:p>
        </p:txBody>
      </p:sp>
      <p:pic>
        <p:nvPicPr>
          <p:cNvPr id="21506" name="Picture 2" descr="http://www.scripps.org/encyclopedia/graphics/images/en/895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49" t="6372" r="1352" b="8333"/>
          <a:stretch/>
        </p:blipFill>
        <p:spPr bwMode="auto">
          <a:xfrm>
            <a:off x="-13854" y="3048000"/>
            <a:ext cx="4765964" cy="34671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hcchang.files.wordpress.com/2011/03/torn-achilles-tend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048000"/>
            <a:ext cx="3562350" cy="3200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6225250"/>
            <a:ext cx="3562350" cy="461665"/>
          </a:xfrm>
          <a:prstGeom prst="rect">
            <a:avLst/>
          </a:prstGeom>
          <a:noFill/>
        </p:spPr>
        <p:txBody>
          <a:bodyPr wrap="square" rtlCol="0">
            <a:spAutoFit/>
          </a:bodyPr>
          <a:lstStyle/>
          <a:p>
            <a:pPr algn="ctr"/>
            <a:r>
              <a:rPr lang="en-US" sz="2400" b="1" dirty="0" smtClean="0"/>
              <a:t>Torn Achilles Tendon</a:t>
            </a:r>
            <a:endParaRPr lang="en-US" sz="2400" b="1" dirty="0"/>
          </a:p>
        </p:txBody>
      </p:sp>
      <p:cxnSp>
        <p:nvCxnSpPr>
          <p:cNvPr id="6" name="Straight Arrow Connector 5"/>
          <p:cNvCxnSpPr/>
          <p:nvPr/>
        </p:nvCxnSpPr>
        <p:spPr>
          <a:xfrm flipV="1">
            <a:off x="6629400" y="4495800"/>
            <a:ext cx="485775" cy="175260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52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2150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508"/>
                                        </p:tgtEl>
                                        <p:attrNameLst>
                                          <p:attrName>style.visibility</p:attrName>
                                        </p:attrNameLst>
                                      </p:cBhvr>
                                      <p:to>
                                        <p:strVal val="visible"/>
                                      </p:to>
                                    </p:set>
                                    <p:animEffect transition="in" filter="fade">
                                      <p:cBhvr>
                                        <p:cTn id="14" dur="500"/>
                                        <p:tgtEl>
                                          <p:spTgt spid="21508"/>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Muscular System</a:t>
            </a:r>
            <a:endParaRPr lang="en-US" dirty="0"/>
          </a:p>
        </p:txBody>
      </p:sp>
      <p:sp>
        <p:nvSpPr>
          <p:cNvPr id="3" name="Content Placeholder 2"/>
          <p:cNvSpPr>
            <a:spLocks noGrp="1"/>
          </p:cNvSpPr>
          <p:nvPr>
            <p:ph idx="1"/>
          </p:nvPr>
        </p:nvSpPr>
        <p:spPr>
          <a:xfrm>
            <a:off x="304800" y="1295400"/>
            <a:ext cx="8610600" cy="5105400"/>
          </a:xfrm>
        </p:spPr>
        <p:txBody>
          <a:bodyPr/>
          <a:lstStyle/>
          <a:p>
            <a:pPr>
              <a:buNone/>
            </a:pPr>
            <a:r>
              <a:rPr lang="en-US" b="1" dirty="0" smtClean="0"/>
              <a:t>Diseases/Disorders:</a:t>
            </a:r>
          </a:p>
          <a:p>
            <a:pPr>
              <a:buNone/>
            </a:pPr>
            <a:r>
              <a:rPr lang="en-US" dirty="0"/>
              <a:t> </a:t>
            </a:r>
            <a:r>
              <a:rPr lang="en-US" dirty="0" smtClean="0"/>
              <a:t>  1. </a:t>
            </a:r>
            <a:r>
              <a:rPr lang="en-US" u="sng" dirty="0" smtClean="0">
                <a:solidFill>
                  <a:srgbClr val="FF0000"/>
                </a:solidFill>
              </a:rPr>
              <a:t>Muscular Dystrophy</a:t>
            </a:r>
            <a:r>
              <a:rPr lang="en-US" dirty="0" smtClean="0"/>
              <a:t> – g</a:t>
            </a:r>
            <a:r>
              <a:rPr lang="en-US" sz="2800" dirty="0" smtClean="0"/>
              <a:t>roup of muscle disease</a:t>
            </a:r>
          </a:p>
          <a:p>
            <a:pPr>
              <a:buNone/>
            </a:pPr>
            <a:r>
              <a:rPr lang="en-US" sz="2800" dirty="0"/>
              <a:t> </a:t>
            </a:r>
            <a:r>
              <a:rPr lang="en-US" sz="2800" dirty="0" smtClean="0"/>
              <a:t>         that </a:t>
            </a:r>
            <a:r>
              <a:rPr lang="en-US" sz="2800" dirty="0"/>
              <a:t>weaken musculoskeletal system and </a:t>
            </a:r>
            <a:r>
              <a:rPr lang="en-US" sz="2800" dirty="0" smtClean="0"/>
              <a:t>decrease</a:t>
            </a:r>
          </a:p>
          <a:p>
            <a:pPr>
              <a:buNone/>
            </a:pPr>
            <a:r>
              <a:rPr lang="en-US" sz="2800" dirty="0">
                <a:solidFill>
                  <a:srgbClr val="FF0000"/>
                </a:solidFill>
              </a:rPr>
              <a:t>	</a:t>
            </a:r>
            <a:r>
              <a:rPr lang="en-US" sz="2800" dirty="0" smtClean="0">
                <a:solidFill>
                  <a:srgbClr val="FF0000"/>
                </a:solidFill>
              </a:rPr>
              <a:t>      </a:t>
            </a:r>
            <a:r>
              <a:rPr lang="en-US" sz="2800" dirty="0" smtClean="0"/>
              <a:t>locomotion</a:t>
            </a: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22530" name="Picture 2" descr="http://esciencenews.com/files/images/2008043088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124200"/>
            <a:ext cx="3276600" cy="365341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www.humanillnesses.com/original/images/hdc_0001_0002_0_img01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526917"/>
            <a:ext cx="3657600" cy="331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0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2"/>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22530"/>
                                        </p:tgtEl>
                                        <p:attrNameLst>
                                          <p:attrName>style.visibility</p:attrName>
                                        </p:attrNameLst>
                                      </p:cBhvr>
                                      <p:to>
                                        <p:strVal val="visible"/>
                                      </p:to>
                                    </p:set>
                                    <p:animEffect transition="in" filter="fade">
                                      <p:cBhvr>
                                        <p:cTn id="18"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Muscular System</a:t>
            </a:r>
            <a:endParaRPr lang="en-US" dirty="0"/>
          </a:p>
        </p:txBody>
      </p:sp>
      <p:sp>
        <p:nvSpPr>
          <p:cNvPr id="3" name="Content Placeholder 2"/>
          <p:cNvSpPr>
            <a:spLocks noGrp="1"/>
          </p:cNvSpPr>
          <p:nvPr>
            <p:ph idx="1"/>
          </p:nvPr>
        </p:nvSpPr>
        <p:spPr>
          <a:xfrm>
            <a:off x="304800" y="1295400"/>
            <a:ext cx="8610600" cy="5105400"/>
          </a:xfrm>
        </p:spPr>
        <p:txBody>
          <a:bodyPr/>
          <a:lstStyle/>
          <a:p>
            <a:pPr>
              <a:buNone/>
            </a:pPr>
            <a:r>
              <a:rPr lang="en-US" b="1" dirty="0" smtClean="0"/>
              <a:t>Diseases/Disorders:</a:t>
            </a:r>
          </a:p>
          <a:p>
            <a:pPr>
              <a:buNone/>
            </a:pPr>
            <a:r>
              <a:rPr lang="en-US" dirty="0"/>
              <a:t> </a:t>
            </a:r>
            <a:r>
              <a:rPr lang="en-US" dirty="0" smtClean="0"/>
              <a:t>  </a:t>
            </a:r>
            <a:r>
              <a:rPr lang="en-US" dirty="0"/>
              <a:t>2</a:t>
            </a:r>
            <a:r>
              <a:rPr lang="en-US" dirty="0" smtClean="0"/>
              <a:t>. </a:t>
            </a:r>
            <a:r>
              <a:rPr lang="en-US" u="sng" dirty="0" smtClean="0">
                <a:solidFill>
                  <a:srgbClr val="FF0000"/>
                </a:solidFill>
              </a:rPr>
              <a:t>Cramps</a:t>
            </a:r>
            <a:r>
              <a:rPr lang="en-US" dirty="0" smtClean="0">
                <a:solidFill>
                  <a:srgbClr val="FF0000"/>
                </a:solidFill>
              </a:rPr>
              <a:t> </a:t>
            </a:r>
            <a:r>
              <a:rPr lang="en-US" dirty="0" smtClean="0"/>
              <a:t>– painful sensations; commonly causes </a:t>
            </a:r>
          </a:p>
          <a:p>
            <a:pPr>
              <a:buNone/>
            </a:pPr>
            <a:r>
              <a:rPr lang="en-US" sz="2800" dirty="0">
                <a:solidFill>
                  <a:srgbClr val="FF0000"/>
                </a:solidFill>
              </a:rPr>
              <a:t> </a:t>
            </a:r>
            <a:r>
              <a:rPr lang="en-US" sz="2800" dirty="0" smtClean="0">
                <a:solidFill>
                  <a:srgbClr val="FF0000"/>
                </a:solidFill>
              </a:rPr>
              <a:t>         </a:t>
            </a:r>
            <a:r>
              <a:rPr lang="en-US" sz="2800" dirty="0" smtClean="0"/>
              <a:t>muscle fatigue, </a:t>
            </a:r>
            <a:r>
              <a:rPr lang="en-US" sz="2800" b="1" dirty="0" smtClean="0"/>
              <a:t>buildup of lactic acid, </a:t>
            </a:r>
            <a:r>
              <a:rPr lang="en-US" sz="2800" dirty="0" smtClean="0"/>
              <a:t>low</a:t>
            </a:r>
          </a:p>
          <a:p>
            <a:pPr>
              <a:buNone/>
            </a:pPr>
            <a:r>
              <a:rPr lang="en-US" sz="2800" dirty="0">
                <a:solidFill>
                  <a:srgbClr val="FF0000"/>
                </a:solidFill>
              </a:rPr>
              <a:t> </a:t>
            </a:r>
            <a:r>
              <a:rPr lang="en-US" sz="2800" dirty="0" smtClean="0">
                <a:solidFill>
                  <a:srgbClr val="FF0000"/>
                </a:solidFill>
              </a:rPr>
              <a:t>         </a:t>
            </a:r>
            <a:r>
              <a:rPr lang="en-US" sz="2800" dirty="0" smtClean="0"/>
              <a:t>sodium/potassium</a:t>
            </a: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23554" name="Picture 2" descr="http://content.answcdn.com/main/content/img/oxford/Oxford_Sports/0199210896.cram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987099"/>
            <a:ext cx="3629025" cy="389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78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Muscular System</a:t>
            </a:r>
            <a:endParaRPr lang="en-US" dirty="0"/>
          </a:p>
        </p:txBody>
      </p:sp>
      <p:sp>
        <p:nvSpPr>
          <p:cNvPr id="3" name="Content Placeholder 2"/>
          <p:cNvSpPr>
            <a:spLocks noGrp="1"/>
          </p:cNvSpPr>
          <p:nvPr>
            <p:ph idx="1"/>
          </p:nvPr>
        </p:nvSpPr>
        <p:spPr>
          <a:xfrm>
            <a:off x="304800" y="1295400"/>
            <a:ext cx="8610600" cy="2895600"/>
          </a:xfrm>
        </p:spPr>
        <p:txBody>
          <a:bodyPr/>
          <a:lstStyle/>
          <a:p>
            <a:pPr>
              <a:buNone/>
            </a:pPr>
            <a:r>
              <a:rPr lang="en-US" b="1" dirty="0" smtClean="0"/>
              <a:t>Diseases/Disorders:</a:t>
            </a:r>
          </a:p>
          <a:p>
            <a:pPr>
              <a:buNone/>
            </a:pPr>
            <a:r>
              <a:rPr lang="en-US" dirty="0"/>
              <a:t> </a:t>
            </a:r>
            <a:r>
              <a:rPr lang="en-US" dirty="0" smtClean="0"/>
              <a:t>  3. </a:t>
            </a:r>
            <a:r>
              <a:rPr lang="en-US" u="sng" dirty="0" smtClean="0">
                <a:solidFill>
                  <a:srgbClr val="FF0000"/>
                </a:solidFill>
              </a:rPr>
              <a:t>Sprain</a:t>
            </a:r>
            <a:r>
              <a:rPr lang="en-US" dirty="0" smtClean="0">
                <a:solidFill>
                  <a:srgbClr val="FF0000"/>
                </a:solidFill>
              </a:rPr>
              <a:t> </a:t>
            </a:r>
            <a:r>
              <a:rPr lang="en-US" dirty="0" smtClean="0"/>
              <a:t>– injury to muscle or tendon where</a:t>
            </a:r>
          </a:p>
          <a:p>
            <a:pPr>
              <a:buNone/>
            </a:pPr>
            <a:r>
              <a:rPr lang="en-US" dirty="0"/>
              <a:t> </a:t>
            </a:r>
            <a:r>
              <a:rPr lang="en-US" dirty="0" smtClean="0"/>
              <a:t>        muscle fibers tears as result of overstretching</a:t>
            </a:r>
          </a:p>
          <a:p>
            <a:pPr>
              <a:buNone/>
            </a:pPr>
            <a:r>
              <a:rPr lang="en-US" dirty="0"/>
              <a:t> </a:t>
            </a:r>
            <a:r>
              <a:rPr lang="en-US" dirty="0" smtClean="0"/>
              <a:t>        (pulled muscle) </a:t>
            </a:r>
          </a:p>
          <a:p>
            <a:pPr>
              <a:buNone/>
            </a:pPr>
            <a:r>
              <a:rPr lang="en-US" sz="2800" dirty="0">
                <a:solidFill>
                  <a:srgbClr val="FF0000"/>
                </a:solidFill>
              </a:rPr>
              <a:t> </a:t>
            </a:r>
            <a:r>
              <a:rPr lang="en-US" sz="2800" dirty="0" smtClean="0">
                <a:solidFill>
                  <a:srgbClr val="FF0000"/>
                </a:solidFill>
              </a:rPr>
              <a:t>       </a:t>
            </a: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24578" name="Picture 2" descr="http://upload.wikimedia.org/wikipedia/commons/thumb/1/1b/Sprained_foot.jpg/230px-Sprained_fo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0"/>
            <a:ext cx="329901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img.webmd.com/dtmcms/live/webmd/consumer_assets/site_images/articles/health_and_medical_reference/joints_bones_and_muscles/Understanding_sprains_and_Strains_tendenit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082834"/>
            <a:ext cx="3886200" cy="377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17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70" y="5715000"/>
            <a:ext cx="8229600" cy="838200"/>
          </a:xfrm>
        </p:spPr>
        <p:txBody>
          <a:bodyPr/>
          <a:lstStyle/>
          <a:p>
            <a:r>
              <a:rPr lang="en-US" dirty="0" smtClean="0">
                <a:solidFill>
                  <a:schemeClr val="accent1"/>
                </a:solidFill>
              </a:rPr>
              <a:t>Skeletal </a:t>
            </a:r>
            <a:r>
              <a:rPr lang="en-US" dirty="0">
                <a:solidFill>
                  <a:schemeClr val="accent1"/>
                </a:solidFill>
              </a:rPr>
              <a:t>System</a:t>
            </a:r>
          </a:p>
        </p:txBody>
      </p:sp>
      <p:pic>
        <p:nvPicPr>
          <p:cNvPr id="6146" name="Picture 2" descr="Bones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6201"/>
          <a:stretch/>
        </p:blipFill>
        <p:spPr bwMode="auto">
          <a:xfrm>
            <a:off x="228600" y="228600"/>
            <a:ext cx="8642061" cy="15192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ones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438400" y="1747899"/>
            <a:ext cx="4056141" cy="96066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upload.wikimedia.org/wikipedia/commons/thumb/0/0e/Skeleton2.jpg/150px-Skeleton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226091">
            <a:off x="457200" y="2114550"/>
            <a:ext cx="142875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bio.psu.edu/faculty/strauss/anatomy/skel/pics/Anterior%20Skull%20cop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600" y="2971800"/>
            <a:ext cx="2345203" cy="352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867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Skeletal System</a:t>
            </a:r>
            <a:endParaRPr lang="en-US" dirty="0"/>
          </a:p>
        </p:txBody>
      </p:sp>
      <p:sp>
        <p:nvSpPr>
          <p:cNvPr id="3" name="Content Placeholder 2"/>
          <p:cNvSpPr>
            <a:spLocks noGrp="1"/>
          </p:cNvSpPr>
          <p:nvPr>
            <p:ph idx="1"/>
          </p:nvPr>
        </p:nvSpPr>
        <p:spPr>
          <a:xfrm>
            <a:off x="152400" y="1066800"/>
            <a:ext cx="8991600" cy="5105400"/>
          </a:xfrm>
        </p:spPr>
        <p:txBody>
          <a:bodyPr/>
          <a:lstStyle/>
          <a:p>
            <a:pPr>
              <a:buNone/>
            </a:pPr>
            <a:r>
              <a:rPr lang="en-US" b="1" dirty="0" smtClean="0"/>
              <a:t>Functions/Roles:</a:t>
            </a:r>
          </a:p>
          <a:p>
            <a:pPr>
              <a:buNone/>
            </a:pPr>
            <a:r>
              <a:rPr lang="en-US" sz="3300" dirty="0">
                <a:solidFill>
                  <a:srgbClr val="FF0000"/>
                </a:solidFill>
              </a:rPr>
              <a:t>	</a:t>
            </a:r>
            <a:r>
              <a:rPr lang="en-US" sz="3000" dirty="0" smtClean="0">
                <a:solidFill>
                  <a:srgbClr val="FF0000"/>
                </a:solidFill>
              </a:rPr>
              <a:t>1. </a:t>
            </a:r>
            <a:r>
              <a:rPr lang="en-US" sz="3000" u="sng" dirty="0" smtClean="0">
                <a:solidFill>
                  <a:srgbClr val="FF0000"/>
                </a:solidFill>
              </a:rPr>
              <a:t>Support</a:t>
            </a:r>
            <a:r>
              <a:rPr lang="en-US" sz="3000" dirty="0" smtClean="0">
                <a:solidFill>
                  <a:srgbClr val="FF0000"/>
                </a:solidFill>
              </a:rPr>
              <a:t> </a:t>
            </a:r>
            <a:r>
              <a:rPr lang="en-US" sz="3000" dirty="0" smtClean="0"/>
              <a:t>– provides framework &amp; gives shape</a:t>
            </a:r>
            <a:endParaRPr lang="en-US" sz="3000" u="sng" dirty="0" smtClean="0">
              <a:solidFill>
                <a:srgbClr val="FF0000"/>
              </a:solidFill>
            </a:endParaRPr>
          </a:p>
          <a:p>
            <a:pPr>
              <a:buNone/>
            </a:pPr>
            <a:r>
              <a:rPr lang="en-US" sz="3000" dirty="0">
                <a:solidFill>
                  <a:srgbClr val="FF0000"/>
                </a:solidFill>
              </a:rPr>
              <a:t>	</a:t>
            </a:r>
            <a:r>
              <a:rPr lang="en-US" sz="3000" dirty="0" smtClean="0">
                <a:solidFill>
                  <a:srgbClr val="FF0000"/>
                </a:solidFill>
              </a:rPr>
              <a:t>2. </a:t>
            </a:r>
            <a:r>
              <a:rPr lang="en-US" sz="3000" u="sng" dirty="0" smtClean="0">
                <a:solidFill>
                  <a:srgbClr val="FF0000"/>
                </a:solidFill>
              </a:rPr>
              <a:t>Protection</a:t>
            </a:r>
            <a:r>
              <a:rPr lang="en-US" sz="3000" dirty="0" smtClean="0"/>
              <a:t> – protects vital organs (brain, heart, etc)</a:t>
            </a:r>
          </a:p>
          <a:p>
            <a:pPr>
              <a:buNone/>
            </a:pPr>
            <a:r>
              <a:rPr lang="en-US" sz="3000" dirty="0" smtClean="0"/>
              <a:t>	</a:t>
            </a:r>
            <a:r>
              <a:rPr lang="en-US" sz="3000" dirty="0" smtClean="0">
                <a:solidFill>
                  <a:srgbClr val="FF0000"/>
                </a:solidFill>
              </a:rPr>
              <a:t>3. </a:t>
            </a:r>
            <a:r>
              <a:rPr lang="en-US" sz="3000" u="sng" dirty="0" smtClean="0">
                <a:solidFill>
                  <a:srgbClr val="FF0000"/>
                </a:solidFill>
              </a:rPr>
              <a:t>Blood Cell Production </a:t>
            </a:r>
            <a:r>
              <a:rPr lang="en-US" sz="3000" dirty="0" smtClean="0"/>
              <a:t>- occurs in bone marrow</a:t>
            </a:r>
          </a:p>
          <a:p>
            <a:pPr>
              <a:buNone/>
            </a:pPr>
            <a:r>
              <a:rPr lang="en-US" sz="3000" dirty="0" smtClean="0"/>
              <a:t>	</a:t>
            </a:r>
            <a:r>
              <a:rPr lang="en-US" sz="3000" dirty="0" smtClean="0">
                <a:solidFill>
                  <a:srgbClr val="FF0000"/>
                </a:solidFill>
              </a:rPr>
              <a:t>4. </a:t>
            </a:r>
            <a:r>
              <a:rPr lang="en-US" sz="3000" u="sng" dirty="0" smtClean="0">
                <a:solidFill>
                  <a:srgbClr val="FF0000"/>
                </a:solidFill>
              </a:rPr>
              <a:t>Storage</a:t>
            </a:r>
            <a:r>
              <a:rPr lang="en-US" sz="3000" dirty="0" smtClean="0">
                <a:solidFill>
                  <a:srgbClr val="FF0000"/>
                </a:solidFill>
              </a:rPr>
              <a:t> </a:t>
            </a:r>
            <a:r>
              <a:rPr lang="en-US" sz="3000" dirty="0" smtClean="0"/>
              <a:t>– stores calcium in bones &amp; iron in</a:t>
            </a:r>
          </a:p>
          <a:p>
            <a:pPr>
              <a:buNone/>
            </a:pPr>
            <a:r>
              <a:rPr lang="en-US" sz="3000" dirty="0" smtClean="0"/>
              <a:t>		 bone marrow</a:t>
            </a:r>
            <a:endParaRPr lang="en-US" sz="3000" dirty="0"/>
          </a:p>
        </p:txBody>
      </p:sp>
      <p:pic>
        <p:nvPicPr>
          <p:cNvPr id="10242" name="Picture 2" descr="http://0.tqn.com/d/hepatitis/1/0/d/0/-/-/I3Bonemarrow.jpg"/>
          <p:cNvPicPr>
            <a:picLocks noChangeAspect="1" noChangeArrowheads="1"/>
          </p:cNvPicPr>
          <p:nvPr/>
        </p:nvPicPr>
        <p:blipFill>
          <a:blip r:embed="rId2" cstate="print"/>
          <a:srcRect t="5000" b="5000"/>
          <a:stretch>
            <a:fillRect/>
          </a:stretch>
        </p:blipFill>
        <p:spPr bwMode="auto">
          <a:xfrm>
            <a:off x="4038600" y="3962400"/>
            <a:ext cx="3886200" cy="2798064"/>
          </a:xfrm>
          <a:prstGeom prst="rect">
            <a:avLst/>
          </a:prstGeom>
          <a:noFill/>
        </p:spPr>
      </p:pic>
    </p:spTree>
    <p:extLst>
      <p:ext uri="{BB962C8B-B14F-4D97-AF65-F5344CB8AC3E}">
        <p14:creationId xmlns:p14="http://schemas.microsoft.com/office/powerpoint/2010/main" val="151120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Body Systems</a:t>
            </a:r>
            <a:br>
              <a:rPr lang="en-US" dirty="0" smtClean="0"/>
            </a:br>
            <a:r>
              <a:rPr lang="en-US" dirty="0" smtClean="0"/>
              <a:t>Cover Page</a:t>
            </a:r>
            <a:endParaRPr lang="en-US" dirty="0"/>
          </a:p>
        </p:txBody>
      </p:sp>
      <p:sp>
        <p:nvSpPr>
          <p:cNvPr id="3" name="Content Placeholder 2"/>
          <p:cNvSpPr>
            <a:spLocks noGrp="1"/>
          </p:cNvSpPr>
          <p:nvPr>
            <p:ph idx="1"/>
          </p:nvPr>
        </p:nvSpPr>
        <p:spPr>
          <a:xfrm>
            <a:off x="228600" y="1600200"/>
            <a:ext cx="8763000" cy="4525963"/>
          </a:xfrm>
        </p:spPr>
        <p:txBody>
          <a:bodyPr>
            <a:normAutofit fontScale="92500" lnSpcReduction="20000"/>
          </a:bodyPr>
          <a:lstStyle/>
          <a:p>
            <a:pPr algn="ctr">
              <a:buNone/>
            </a:pPr>
            <a:r>
              <a:rPr lang="en-US" dirty="0" smtClean="0">
                <a:sym typeface="Wingdings" pitchFamily="2" charset="2"/>
              </a:rPr>
              <a:t>**</a:t>
            </a:r>
            <a:r>
              <a:rPr lang="en-US" dirty="0" smtClean="0"/>
              <a:t>Write “</a:t>
            </a:r>
            <a:r>
              <a:rPr lang="en-US" dirty="0" smtClean="0">
                <a:solidFill>
                  <a:srgbClr val="FF0000"/>
                </a:solidFill>
              </a:rPr>
              <a:t>Human Body Systems</a:t>
            </a:r>
            <a:r>
              <a:rPr lang="en-US" dirty="0" smtClean="0"/>
              <a:t>” on cover page</a:t>
            </a:r>
          </a:p>
          <a:p>
            <a:pPr algn="ctr"/>
            <a:endParaRPr lang="en-US" dirty="0" smtClean="0"/>
          </a:p>
          <a:p>
            <a:pPr algn="ctr">
              <a:buNone/>
            </a:pPr>
            <a:r>
              <a:rPr lang="en-US" dirty="0" smtClean="0"/>
              <a:t>The human body has 11 organ systems that function together to keep body working properly.  </a:t>
            </a:r>
          </a:p>
          <a:p>
            <a:pPr>
              <a:buNone/>
            </a:pPr>
            <a:endParaRPr lang="en-US" dirty="0"/>
          </a:p>
          <a:p>
            <a:pPr>
              <a:buNone/>
            </a:pPr>
            <a:r>
              <a:rPr lang="en-US" sz="4000" dirty="0" smtClean="0"/>
              <a:t>As we go through each system, your title page will need to include at least </a:t>
            </a:r>
            <a:r>
              <a:rPr lang="en-US" sz="4000" b="1" dirty="0" smtClean="0"/>
              <a:t>5 pictures from 5 different systems.  5 pictures total.</a:t>
            </a:r>
            <a:endParaRPr lang="en-US" sz="4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Skeletal System</a:t>
            </a:r>
            <a:endParaRPr lang="en-US" dirty="0"/>
          </a:p>
        </p:txBody>
      </p:sp>
      <p:sp>
        <p:nvSpPr>
          <p:cNvPr id="3" name="Content Placeholder 2"/>
          <p:cNvSpPr>
            <a:spLocks noGrp="1"/>
          </p:cNvSpPr>
          <p:nvPr>
            <p:ph idx="1"/>
          </p:nvPr>
        </p:nvSpPr>
        <p:spPr>
          <a:xfrm>
            <a:off x="228600" y="1219200"/>
            <a:ext cx="5181600" cy="5105400"/>
          </a:xfrm>
        </p:spPr>
        <p:txBody>
          <a:bodyPr>
            <a:normAutofit lnSpcReduction="10000"/>
          </a:bodyPr>
          <a:lstStyle/>
          <a:p>
            <a:pPr>
              <a:buNone/>
            </a:pPr>
            <a:r>
              <a:rPr lang="en-US" b="1" dirty="0" smtClean="0"/>
              <a:t>2 Regions:</a:t>
            </a:r>
          </a:p>
          <a:p>
            <a:pPr>
              <a:buNone/>
            </a:pPr>
            <a:r>
              <a:rPr lang="en-US" sz="3300" dirty="0">
                <a:solidFill>
                  <a:srgbClr val="FF0000"/>
                </a:solidFill>
              </a:rPr>
              <a:t>	</a:t>
            </a:r>
            <a:r>
              <a:rPr lang="en-US" sz="2800" dirty="0" smtClean="0"/>
              <a:t>1. </a:t>
            </a:r>
            <a:r>
              <a:rPr lang="en-US" sz="2800" u="sng" dirty="0" smtClean="0">
                <a:solidFill>
                  <a:srgbClr val="FF0000"/>
                </a:solidFill>
              </a:rPr>
              <a:t>Axial Skeleton</a:t>
            </a:r>
            <a:r>
              <a:rPr lang="en-US" sz="2800" dirty="0" smtClean="0"/>
              <a:t> </a:t>
            </a:r>
          </a:p>
          <a:p>
            <a:pPr>
              <a:buNone/>
            </a:pPr>
            <a:r>
              <a:rPr lang="en-US" sz="2800" dirty="0"/>
              <a:t>	</a:t>
            </a:r>
            <a:r>
              <a:rPr lang="en-US" sz="2800" dirty="0" smtClean="0"/>
              <a:t>	– contains skull, vertebral      </a:t>
            </a:r>
          </a:p>
          <a:p>
            <a:pPr>
              <a:buNone/>
            </a:pPr>
            <a:r>
              <a:rPr lang="en-US" sz="2800" dirty="0"/>
              <a:t>	</a:t>
            </a:r>
            <a:r>
              <a:rPr lang="en-US" sz="2800" dirty="0" smtClean="0"/>
              <a:t>	    column</a:t>
            </a:r>
            <a:r>
              <a:rPr lang="en-US" sz="2800" dirty="0"/>
              <a:t>, and rib </a:t>
            </a:r>
            <a:r>
              <a:rPr lang="en-US" sz="2800" dirty="0" smtClean="0"/>
              <a:t>cage</a:t>
            </a:r>
          </a:p>
          <a:p>
            <a:pPr>
              <a:buNone/>
            </a:pPr>
            <a:endParaRPr lang="en-US" sz="2800" dirty="0"/>
          </a:p>
          <a:p>
            <a:pPr>
              <a:buNone/>
            </a:pPr>
            <a:r>
              <a:rPr lang="en-US" sz="2800" dirty="0">
                <a:solidFill>
                  <a:srgbClr val="FF0000"/>
                </a:solidFill>
              </a:rPr>
              <a:t>**Color </a:t>
            </a:r>
            <a:r>
              <a:rPr lang="en-US" sz="2800" dirty="0" smtClean="0">
                <a:solidFill>
                  <a:srgbClr val="FF0000"/>
                </a:solidFill>
              </a:rPr>
              <a:t>Axial </a:t>
            </a:r>
            <a:r>
              <a:rPr lang="en-US" sz="2800" dirty="0">
                <a:solidFill>
                  <a:srgbClr val="FF0000"/>
                </a:solidFill>
              </a:rPr>
              <a:t>Skeleton in your booklet</a:t>
            </a:r>
          </a:p>
          <a:p>
            <a:pPr>
              <a:buNone/>
            </a:pPr>
            <a:endParaRPr lang="en-US" sz="2800" dirty="0"/>
          </a:p>
          <a:p>
            <a:pPr>
              <a:buNone/>
            </a:pPr>
            <a:endParaRPr lang="en-US" sz="2800" dirty="0" smtClean="0"/>
          </a:p>
          <a:p>
            <a:pPr>
              <a:buNone/>
            </a:pPr>
            <a:r>
              <a:rPr lang="en-US" sz="2800" dirty="0"/>
              <a:t>	</a:t>
            </a:r>
            <a:endParaRPr lang="en-US" sz="2000" dirty="0"/>
          </a:p>
        </p:txBody>
      </p:sp>
      <p:pic>
        <p:nvPicPr>
          <p:cNvPr id="25602" name="Picture 2" descr="http://upload.wikimedia.org/wikipedia/commons/thumb/8/8b/Axial_skeleton_diagram.svg/250px-Axial_skeleton_diagram.svg.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53000" y="1295400"/>
            <a:ext cx="4038600" cy="578327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844774" y="381000"/>
            <a:ext cx="35548" cy="6172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2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Skeletal System</a:t>
            </a:r>
            <a:endParaRPr lang="en-US" dirty="0"/>
          </a:p>
        </p:txBody>
      </p:sp>
      <p:sp>
        <p:nvSpPr>
          <p:cNvPr id="3" name="Content Placeholder 2"/>
          <p:cNvSpPr>
            <a:spLocks noGrp="1"/>
          </p:cNvSpPr>
          <p:nvPr>
            <p:ph idx="1"/>
          </p:nvPr>
        </p:nvSpPr>
        <p:spPr>
          <a:xfrm>
            <a:off x="228600" y="1219200"/>
            <a:ext cx="5181600" cy="5105400"/>
          </a:xfrm>
        </p:spPr>
        <p:txBody>
          <a:bodyPr/>
          <a:lstStyle/>
          <a:p>
            <a:pPr>
              <a:buNone/>
            </a:pPr>
            <a:r>
              <a:rPr lang="en-US" b="1" dirty="0" smtClean="0"/>
              <a:t>2 Regions:</a:t>
            </a:r>
          </a:p>
          <a:p>
            <a:pPr>
              <a:buNone/>
            </a:pPr>
            <a:r>
              <a:rPr lang="en-US" sz="3300" dirty="0">
                <a:solidFill>
                  <a:srgbClr val="FF0000"/>
                </a:solidFill>
              </a:rPr>
              <a:t>	</a:t>
            </a:r>
            <a:r>
              <a:rPr lang="en-US" sz="2800" dirty="0" smtClean="0"/>
              <a:t>2. </a:t>
            </a:r>
            <a:r>
              <a:rPr lang="en-US" sz="2800" u="sng" dirty="0" smtClean="0">
                <a:solidFill>
                  <a:srgbClr val="FF0000"/>
                </a:solidFill>
              </a:rPr>
              <a:t>Appendicular Skeleton</a:t>
            </a:r>
            <a:r>
              <a:rPr lang="en-US" sz="2800" dirty="0" smtClean="0"/>
              <a:t> </a:t>
            </a:r>
          </a:p>
          <a:p>
            <a:pPr>
              <a:buNone/>
            </a:pPr>
            <a:r>
              <a:rPr lang="en-US" sz="2800" dirty="0"/>
              <a:t>	</a:t>
            </a:r>
            <a:r>
              <a:rPr lang="en-US" sz="2800" dirty="0" smtClean="0"/>
              <a:t>	– contains upper &amp; lower </a:t>
            </a:r>
          </a:p>
          <a:p>
            <a:pPr>
              <a:buNone/>
            </a:pPr>
            <a:r>
              <a:rPr lang="en-US" sz="2800" dirty="0" smtClean="0"/>
              <a:t>		    limbs and pelvis</a:t>
            </a:r>
            <a:endParaRPr lang="en-US" sz="2800" dirty="0"/>
          </a:p>
          <a:p>
            <a:pPr>
              <a:buNone/>
            </a:pPr>
            <a:endParaRPr lang="en-US" sz="2800" dirty="0" smtClean="0"/>
          </a:p>
          <a:p>
            <a:pPr>
              <a:buNone/>
            </a:pPr>
            <a:r>
              <a:rPr lang="en-US" sz="2800" dirty="0" smtClean="0">
                <a:solidFill>
                  <a:srgbClr val="FF0000"/>
                </a:solidFill>
              </a:rPr>
              <a:t>**Color Appendicular Skeleton in your booklet</a:t>
            </a:r>
          </a:p>
          <a:p>
            <a:pPr>
              <a:buNone/>
            </a:pPr>
            <a:r>
              <a:rPr lang="en-US" sz="2800" dirty="0"/>
              <a:t>	</a:t>
            </a:r>
            <a:endParaRPr lang="en-US" sz="2000" dirty="0"/>
          </a:p>
        </p:txBody>
      </p:sp>
      <p:pic>
        <p:nvPicPr>
          <p:cNvPr id="26626" name="Picture 2" descr="http://upload.wikimedia.org/wikipedia/commons/thumb/7/7c/Appendicular_skeleton_diagram.svg/250px-Appendicular_skeleton_diagram.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914400"/>
            <a:ext cx="3124200" cy="57735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026" name="Ink 2"/>
              <p14:cNvContentPartPr>
                <a14:cpLocks xmlns:a14="http://schemas.microsoft.com/office/drawing/2010/main" noRot="1" noChangeAspect="1" noEditPoints="1" noChangeArrowheads="1" noChangeShapeType="1"/>
              </p14:cNvContentPartPr>
              <p14:nvPr/>
            </p14:nvContentPartPr>
            <p14:xfrm>
              <a:off x="4062413" y="5153025"/>
              <a:ext cx="920750" cy="133350"/>
            </p14:xfrm>
          </p:contentPart>
        </mc:Choice>
        <mc:Fallback xmlns="">
          <p:pic>
            <p:nvPicPr>
              <p:cNvPr id="1026" name="Ink 2"/>
              <p:cNvPicPr>
                <a:picLocks noRot="1" noChangeAspect="1" noEditPoints="1" noChangeArrowheads="1" noChangeShapeType="1"/>
              </p:cNvPicPr>
              <p:nvPr/>
            </p:nvPicPr>
            <p:blipFill>
              <a:blip r:embed="rId4"/>
              <a:stretch>
                <a:fillRect/>
              </a:stretch>
            </p:blipFill>
            <p:spPr>
              <a:xfrm>
                <a:off x="4055929" y="5146590"/>
                <a:ext cx="933718" cy="146220"/>
              </a:xfrm>
              <a:prstGeom prst="rect">
                <a:avLst/>
              </a:prstGeom>
            </p:spPr>
          </p:pic>
        </mc:Fallback>
      </mc:AlternateContent>
    </p:spTree>
    <p:extLst>
      <p:ext uri="{BB962C8B-B14F-4D97-AF65-F5344CB8AC3E}">
        <p14:creationId xmlns:p14="http://schemas.microsoft.com/office/powerpoint/2010/main" val="138567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Skeletal System</a:t>
            </a:r>
            <a:endParaRPr lang="en-US" dirty="0"/>
          </a:p>
        </p:txBody>
      </p:sp>
      <p:sp>
        <p:nvSpPr>
          <p:cNvPr id="3" name="Content Placeholder 2"/>
          <p:cNvSpPr>
            <a:spLocks noGrp="1"/>
          </p:cNvSpPr>
          <p:nvPr>
            <p:ph idx="1"/>
          </p:nvPr>
        </p:nvSpPr>
        <p:spPr>
          <a:xfrm>
            <a:off x="457200" y="1371600"/>
            <a:ext cx="8229600" cy="5105400"/>
          </a:xfrm>
        </p:spPr>
        <p:txBody>
          <a:bodyPr/>
          <a:lstStyle/>
          <a:p>
            <a:pPr>
              <a:buNone/>
            </a:pPr>
            <a:r>
              <a:rPr lang="en-US" b="1" dirty="0" smtClean="0"/>
              <a:t>Connective Tissue Involved:</a:t>
            </a:r>
          </a:p>
          <a:p>
            <a:pPr>
              <a:buNone/>
            </a:pPr>
            <a:r>
              <a:rPr lang="en-US" sz="2800" dirty="0" smtClean="0"/>
              <a:t>	</a:t>
            </a:r>
            <a:r>
              <a:rPr lang="en-US" sz="3600" dirty="0" smtClean="0"/>
              <a:t>- </a:t>
            </a:r>
            <a:r>
              <a:rPr lang="en-US" sz="3600" u="sng" dirty="0" smtClean="0">
                <a:solidFill>
                  <a:srgbClr val="FF0000"/>
                </a:solidFill>
              </a:rPr>
              <a:t>Ligaments</a:t>
            </a:r>
            <a:r>
              <a:rPr lang="en-US" sz="3600" dirty="0" smtClean="0">
                <a:solidFill>
                  <a:srgbClr val="FF0000"/>
                </a:solidFill>
              </a:rPr>
              <a:t> </a:t>
            </a:r>
            <a:r>
              <a:rPr lang="en-US" sz="3600" dirty="0" smtClean="0"/>
              <a:t>- connect </a:t>
            </a:r>
            <a:r>
              <a:rPr lang="en-US" sz="3600" dirty="0" smtClean="0">
                <a:solidFill>
                  <a:srgbClr val="FF0000"/>
                </a:solidFill>
              </a:rPr>
              <a:t>bones </a:t>
            </a:r>
            <a:r>
              <a:rPr lang="en-US" sz="3600" dirty="0" smtClean="0"/>
              <a:t>to </a:t>
            </a:r>
            <a:r>
              <a:rPr lang="en-US" sz="3600" dirty="0" smtClean="0">
                <a:solidFill>
                  <a:srgbClr val="FF0000"/>
                </a:solidFill>
              </a:rPr>
              <a:t>bones</a:t>
            </a:r>
            <a:endParaRPr lang="en-US" sz="3600" dirty="0"/>
          </a:p>
        </p:txBody>
      </p:sp>
      <p:sp>
        <p:nvSpPr>
          <p:cNvPr id="4" name="AutoShape 2" descr="http://cueflash.com/cardimages/questions/thumbnails/7/1/371777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b="5000"/>
          <a:stretch/>
        </p:blipFill>
        <p:spPr bwMode="auto">
          <a:xfrm>
            <a:off x="1295400" y="2706070"/>
            <a:ext cx="2736090" cy="415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4167012"/>
            <a:ext cx="1697182" cy="461665"/>
          </a:xfrm>
          <a:prstGeom prst="rect">
            <a:avLst/>
          </a:prstGeom>
          <a:noFill/>
        </p:spPr>
        <p:txBody>
          <a:bodyPr wrap="square" rtlCol="0">
            <a:spAutoFit/>
          </a:bodyPr>
          <a:lstStyle/>
          <a:p>
            <a:pPr algn="ctr"/>
            <a:r>
              <a:rPr lang="en-US" sz="2400" b="1" dirty="0" smtClean="0"/>
              <a:t>Ligament</a:t>
            </a:r>
            <a:endParaRPr lang="en-US" sz="2400" b="1" dirty="0"/>
          </a:p>
        </p:txBody>
      </p:sp>
      <p:pic>
        <p:nvPicPr>
          <p:cNvPr id="27652"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210050" y="3352800"/>
            <a:ext cx="49339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03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Skeletal System</a:t>
            </a:r>
            <a:endParaRPr lang="en-US" dirty="0"/>
          </a:p>
        </p:txBody>
      </p:sp>
      <p:sp>
        <p:nvSpPr>
          <p:cNvPr id="3" name="Content Placeholder 2"/>
          <p:cNvSpPr>
            <a:spLocks noGrp="1"/>
          </p:cNvSpPr>
          <p:nvPr>
            <p:ph idx="1"/>
          </p:nvPr>
        </p:nvSpPr>
        <p:spPr>
          <a:xfrm>
            <a:off x="152400" y="1141412"/>
            <a:ext cx="4322619" cy="5105400"/>
          </a:xfrm>
        </p:spPr>
        <p:txBody>
          <a:bodyPr/>
          <a:lstStyle/>
          <a:p>
            <a:pPr>
              <a:buNone/>
            </a:pPr>
            <a:r>
              <a:rPr lang="en-US" b="1" dirty="0" smtClean="0"/>
              <a:t>Other Vocab:</a:t>
            </a:r>
          </a:p>
          <a:p>
            <a:pPr>
              <a:buNone/>
            </a:pPr>
            <a:r>
              <a:rPr lang="en-US" dirty="0"/>
              <a:t> </a:t>
            </a:r>
            <a:r>
              <a:rPr lang="en-US" dirty="0" smtClean="0"/>
              <a:t> 1. </a:t>
            </a:r>
            <a:r>
              <a:rPr lang="en-US" sz="3600" u="sng" dirty="0" smtClean="0">
                <a:solidFill>
                  <a:srgbClr val="FF0000"/>
                </a:solidFill>
              </a:rPr>
              <a:t>Joint</a:t>
            </a:r>
            <a:r>
              <a:rPr lang="en-US" sz="3600" dirty="0" smtClean="0"/>
              <a:t> – place where 2 or more bones meet</a:t>
            </a:r>
            <a:endParaRPr lang="en-US" sz="3600" u="sng" dirty="0" smtClean="0">
              <a:solidFill>
                <a:srgbClr val="FF0000"/>
              </a:solidFill>
            </a:endParaRPr>
          </a:p>
          <a:p>
            <a:pPr>
              <a:buNone/>
            </a:pPr>
            <a:endParaRPr lang="en-US" sz="3600" dirty="0">
              <a:solidFill>
                <a:srgbClr val="FF0000"/>
              </a:solidFill>
            </a:endParaRPr>
          </a:p>
          <a:p>
            <a:pPr>
              <a:buNone/>
            </a:pPr>
            <a:endParaRPr lang="en-US" sz="2800" dirty="0"/>
          </a:p>
        </p:txBody>
      </p:sp>
      <p:pic>
        <p:nvPicPr>
          <p:cNvPr id="28676" name="Picture 4" descr="http://static.ddmcdn.com/gif/bones-joint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1" y="1371600"/>
            <a:ext cx="5039880" cy="503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33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Skeletal System</a:t>
            </a:r>
            <a:endParaRPr lang="en-US" dirty="0"/>
          </a:p>
        </p:txBody>
      </p:sp>
      <p:sp>
        <p:nvSpPr>
          <p:cNvPr id="3" name="Content Placeholder 2"/>
          <p:cNvSpPr>
            <a:spLocks noGrp="1"/>
          </p:cNvSpPr>
          <p:nvPr>
            <p:ph idx="1"/>
          </p:nvPr>
        </p:nvSpPr>
        <p:spPr>
          <a:xfrm>
            <a:off x="304800" y="1295400"/>
            <a:ext cx="8610600" cy="1828800"/>
          </a:xfrm>
        </p:spPr>
        <p:txBody>
          <a:bodyPr/>
          <a:lstStyle/>
          <a:p>
            <a:pPr>
              <a:buNone/>
            </a:pPr>
            <a:r>
              <a:rPr lang="en-US" b="1" dirty="0" smtClean="0"/>
              <a:t>Diseases/Disorders:</a:t>
            </a:r>
          </a:p>
          <a:p>
            <a:pPr>
              <a:buNone/>
            </a:pPr>
            <a:r>
              <a:rPr lang="en-US" dirty="0"/>
              <a:t> </a:t>
            </a:r>
            <a:r>
              <a:rPr lang="en-US" dirty="0" smtClean="0"/>
              <a:t>  1. </a:t>
            </a:r>
            <a:r>
              <a:rPr lang="en-US" u="sng" dirty="0" smtClean="0">
                <a:solidFill>
                  <a:srgbClr val="FF0000"/>
                </a:solidFill>
              </a:rPr>
              <a:t>Leukemia</a:t>
            </a:r>
            <a:r>
              <a:rPr lang="en-US" dirty="0" smtClean="0">
                <a:solidFill>
                  <a:srgbClr val="FF0000"/>
                </a:solidFill>
              </a:rPr>
              <a:t> </a:t>
            </a:r>
            <a:r>
              <a:rPr lang="en-US" dirty="0" smtClean="0"/>
              <a:t>– cancer of blood or bone marrow; </a:t>
            </a:r>
          </a:p>
          <a:p>
            <a:pPr>
              <a:buNone/>
            </a:pPr>
            <a:r>
              <a:rPr lang="en-US" sz="2800" dirty="0">
                <a:solidFill>
                  <a:srgbClr val="FF0000"/>
                </a:solidFill>
              </a:rPr>
              <a:t> </a:t>
            </a:r>
            <a:r>
              <a:rPr lang="en-US" sz="2800" dirty="0" smtClean="0">
                <a:solidFill>
                  <a:srgbClr val="FF0000"/>
                </a:solidFill>
              </a:rPr>
              <a:t>	      </a:t>
            </a:r>
            <a:r>
              <a:rPr lang="en-US" sz="2800" dirty="0" smtClean="0"/>
              <a:t>abnormal production of white blood cells</a:t>
            </a:r>
          </a:p>
          <a:p>
            <a:pPr>
              <a:buNone/>
            </a:pP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29700" name="Picture 4" descr="http://image.funscrape.com/images/a/acute_lymphoblastic_leukemia-15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599" y="3015416"/>
            <a:ext cx="3741795" cy="3842584"/>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http://upload.wikimedia.org/wikipedia/commons/thumb/0/0e/Acute_leukemia-ALL.jpg/230px-Acute_leukemia-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505200"/>
            <a:ext cx="2819400" cy="321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40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Skeletal System</a:t>
            </a:r>
            <a:endParaRPr lang="en-US" dirty="0"/>
          </a:p>
        </p:txBody>
      </p:sp>
      <p:sp>
        <p:nvSpPr>
          <p:cNvPr id="3" name="Content Placeholder 2"/>
          <p:cNvSpPr>
            <a:spLocks noGrp="1"/>
          </p:cNvSpPr>
          <p:nvPr>
            <p:ph idx="1"/>
          </p:nvPr>
        </p:nvSpPr>
        <p:spPr>
          <a:xfrm>
            <a:off x="304800" y="1295400"/>
            <a:ext cx="8610600" cy="5105400"/>
          </a:xfrm>
        </p:spPr>
        <p:txBody>
          <a:bodyPr/>
          <a:lstStyle/>
          <a:p>
            <a:pPr>
              <a:buNone/>
            </a:pPr>
            <a:r>
              <a:rPr lang="en-US" b="1" dirty="0" smtClean="0"/>
              <a:t>Diseases/Disorders:</a:t>
            </a:r>
          </a:p>
          <a:p>
            <a:pPr>
              <a:buNone/>
            </a:pPr>
            <a:r>
              <a:rPr lang="en-US" dirty="0"/>
              <a:t> </a:t>
            </a:r>
            <a:r>
              <a:rPr lang="en-US" dirty="0" smtClean="0"/>
              <a:t>  </a:t>
            </a:r>
            <a:r>
              <a:rPr lang="en-US" dirty="0"/>
              <a:t>2</a:t>
            </a:r>
            <a:r>
              <a:rPr lang="en-US" dirty="0" smtClean="0"/>
              <a:t>. </a:t>
            </a:r>
            <a:r>
              <a:rPr lang="en-US" u="sng" dirty="0" smtClean="0">
                <a:solidFill>
                  <a:srgbClr val="FF0000"/>
                </a:solidFill>
              </a:rPr>
              <a:t>Osteoporosis</a:t>
            </a:r>
            <a:r>
              <a:rPr lang="en-US" dirty="0" smtClean="0">
                <a:solidFill>
                  <a:srgbClr val="FF0000"/>
                </a:solidFill>
              </a:rPr>
              <a:t> </a:t>
            </a:r>
            <a:r>
              <a:rPr lang="en-US" dirty="0" smtClean="0"/>
              <a:t>– disease of bones; bones losing</a:t>
            </a:r>
          </a:p>
          <a:p>
            <a:pPr>
              <a:buNone/>
            </a:pPr>
            <a:r>
              <a:rPr lang="en-US" sz="2800" dirty="0">
                <a:solidFill>
                  <a:srgbClr val="FF0000"/>
                </a:solidFill>
              </a:rPr>
              <a:t> </a:t>
            </a:r>
            <a:r>
              <a:rPr lang="en-US" sz="2800" dirty="0" smtClean="0">
                <a:solidFill>
                  <a:srgbClr val="FF0000"/>
                </a:solidFill>
              </a:rPr>
              <a:t>	      </a:t>
            </a:r>
            <a:r>
              <a:rPr lang="en-US" sz="2800" dirty="0" smtClean="0"/>
              <a:t>density and easily fracture (break)</a:t>
            </a:r>
          </a:p>
          <a:p>
            <a:pPr>
              <a:buNone/>
            </a:pP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30724" name="Picture 4" descr="http://www.hygenicblog.com/wp-content/uploads/2010/12/osteoporosi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048000"/>
            <a:ext cx="609600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92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Skeletal System</a:t>
            </a:r>
            <a:endParaRPr lang="en-US" dirty="0"/>
          </a:p>
        </p:txBody>
      </p:sp>
      <p:sp>
        <p:nvSpPr>
          <p:cNvPr id="3" name="Content Placeholder 2"/>
          <p:cNvSpPr>
            <a:spLocks noGrp="1"/>
          </p:cNvSpPr>
          <p:nvPr>
            <p:ph idx="1"/>
          </p:nvPr>
        </p:nvSpPr>
        <p:spPr>
          <a:xfrm>
            <a:off x="304800" y="1295400"/>
            <a:ext cx="8610600" cy="2514600"/>
          </a:xfrm>
        </p:spPr>
        <p:txBody>
          <a:bodyPr/>
          <a:lstStyle/>
          <a:p>
            <a:pPr>
              <a:buNone/>
            </a:pPr>
            <a:r>
              <a:rPr lang="en-US" b="1" dirty="0" smtClean="0"/>
              <a:t>Diseases/Disorders:</a:t>
            </a:r>
          </a:p>
          <a:p>
            <a:pPr>
              <a:buNone/>
            </a:pPr>
            <a:r>
              <a:rPr lang="en-US" dirty="0"/>
              <a:t> </a:t>
            </a:r>
            <a:r>
              <a:rPr lang="en-US" dirty="0" smtClean="0"/>
              <a:t>  </a:t>
            </a:r>
            <a:r>
              <a:rPr lang="en-US" dirty="0"/>
              <a:t>3</a:t>
            </a:r>
            <a:r>
              <a:rPr lang="en-US" dirty="0" smtClean="0"/>
              <a:t>. </a:t>
            </a:r>
            <a:r>
              <a:rPr lang="en-US" u="sng" dirty="0" smtClean="0">
                <a:solidFill>
                  <a:srgbClr val="FF0000"/>
                </a:solidFill>
              </a:rPr>
              <a:t>Bone Fracture</a:t>
            </a:r>
            <a:r>
              <a:rPr lang="en-US" dirty="0" smtClean="0">
                <a:solidFill>
                  <a:srgbClr val="FF0000"/>
                </a:solidFill>
              </a:rPr>
              <a:t> </a:t>
            </a:r>
            <a:r>
              <a:rPr lang="en-US" dirty="0" smtClean="0"/>
              <a:t>– break in bone tissue; several</a:t>
            </a:r>
          </a:p>
          <a:p>
            <a:pPr>
              <a:buNone/>
            </a:pPr>
            <a:r>
              <a:rPr lang="en-US" sz="2800" dirty="0">
                <a:solidFill>
                  <a:srgbClr val="FF0000"/>
                </a:solidFill>
              </a:rPr>
              <a:t> </a:t>
            </a:r>
            <a:r>
              <a:rPr lang="en-US" sz="2800" dirty="0" smtClean="0">
                <a:solidFill>
                  <a:srgbClr val="FF0000"/>
                </a:solidFill>
              </a:rPr>
              <a:t>	      </a:t>
            </a:r>
            <a:r>
              <a:rPr lang="en-US" sz="2800" dirty="0" smtClean="0"/>
              <a:t>types: Incomplete (hairline fracture) &amp; Complete </a:t>
            </a:r>
          </a:p>
          <a:p>
            <a:pPr>
              <a:buNone/>
            </a:pPr>
            <a:r>
              <a:rPr lang="en-US" sz="2800" dirty="0"/>
              <a:t> </a:t>
            </a:r>
            <a:r>
              <a:rPr lang="en-US" sz="2800" dirty="0" smtClean="0"/>
              <a:t>         (bone broken completely)</a:t>
            </a:r>
          </a:p>
          <a:p>
            <a:pPr>
              <a:buNone/>
            </a:pP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31746" name="Picture 2" descr="http://24.media.tumblr.com/tumblr_m7uinbUb6G1qkssp4o1_r1_4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364"/>
          <a:stretch/>
        </p:blipFill>
        <p:spPr bwMode="auto">
          <a:xfrm>
            <a:off x="155574" y="3622964"/>
            <a:ext cx="4513384"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ttp://faithanatomy.wikispaces.com/file/view/completebreak.jpg/31815669/completebrea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622964"/>
            <a:ext cx="3581400" cy="294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023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072" y="0"/>
            <a:ext cx="2370928" cy="914400"/>
          </a:xfrm>
        </p:spPr>
        <p:txBody>
          <a:bodyPr/>
          <a:lstStyle/>
          <a:p>
            <a:r>
              <a:rPr lang="en-US" dirty="0" smtClean="0"/>
              <a:t>Ouch!!</a:t>
            </a:r>
            <a:endParaRPr lang="en-US" dirty="0"/>
          </a:p>
        </p:txBody>
      </p:sp>
      <p:pic>
        <p:nvPicPr>
          <p:cNvPr id="33794" name="Picture 2" descr="http://www.theuniversityhospital.com/limblength/images/Percutaneo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0144" y="3394652"/>
            <a:ext cx="5503856" cy="3463348"/>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http://3.bp.blogspot.com/_pzn8hDMQmVQ/TNF5Td66ZlI/AAAAAAAAACE/Wetv5T9xOAc/s1600/compound+frac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18" y="838200"/>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http://www.sports-injury-info.com/images/shauns-fractured-fibula-compound-ankle-dislocation-playing-baseball-warning-graphic-fracture-image-213129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2856" y="13493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Skeletal System</a:t>
            </a:r>
            <a:endParaRPr lang="en-US" dirty="0"/>
          </a:p>
        </p:txBody>
      </p:sp>
      <p:sp>
        <p:nvSpPr>
          <p:cNvPr id="3" name="Content Placeholder 2"/>
          <p:cNvSpPr>
            <a:spLocks noGrp="1"/>
          </p:cNvSpPr>
          <p:nvPr>
            <p:ph idx="1"/>
          </p:nvPr>
        </p:nvSpPr>
        <p:spPr>
          <a:xfrm>
            <a:off x="304800" y="1295400"/>
            <a:ext cx="8610600" cy="1828800"/>
          </a:xfrm>
        </p:spPr>
        <p:txBody>
          <a:bodyPr/>
          <a:lstStyle/>
          <a:p>
            <a:pPr>
              <a:buNone/>
            </a:pPr>
            <a:r>
              <a:rPr lang="en-US" b="1" dirty="0" smtClean="0"/>
              <a:t>Diseases/Disorders:</a:t>
            </a:r>
          </a:p>
          <a:p>
            <a:pPr>
              <a:buNone/>
            </a:pPr>
            <a:r>
              <a:rPr lang="en-US" dirty="0"/>
              <a:t> </a:t>
            </a:r>
            <a:r>
              <a:rPr lang="en-US" dirty="0" smtClean="0"/>
              <a:t>  4. </a:t>
            </a:r>
            <a:r>
              <a:rPr lang="en-US" u="sng" dirty="0" smtClean="0">
                <a:solidFill>
                  <a:srgbClr val="FF0000"/>
                </a:solidFill>
              </a:rPr>
              <a:t>Scoliosis</a:t>
            </a:r>
            <a:r>
              <a:rPr lang="en-US" dirty="0" smtClean="0">
                <a:solidFill>
                  <a:srgbClr val="FF0000"/>
                </a:solidFill>
              </a:rPr>
              <a:t> </a:t>
            </a:r>
            <a:r>
              <a:rPr lang="en-US" dirty="0" smtClean="0"/>
              <a:t>– medical condition where spine is </a:t>
            </a:r>
          </a:p>
          <a:p>
            <a:pPr>
              <a:buNone/>
            </a:pPr>
            <a:r>
              <a:rPr lang="en-US" sz="2800" dirty="0">
                <a:solidFill>
                  <a:srgbClr val="FF0000"/>
                </a:solidFill>
              </a:rPr>
              <a:t> </a:t>
            </a:r>
            <a:r>
              <a:rPr lang="en-US" sz="2800" dirty="0" smtClean="0">
                <a:solidFill>
                  <a:srgbClr val="FF0000"/>
                </a:solidFill>
              </a:rPr>
              <a:t>	      </a:t>
            </a:r>
            <a:r>
              <a:rPr lang="en-US" sz="2800" dirty="0" smtClean="0"/>
              <a:t>curved</a:t>
            </a:r>
          </a:p>
          <a:p>
            <a:pPr>
              <a:buNone/>
            </a:pP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32770" name="Picture 2" descr="http://www.nortonhealthcare.com/images/spine_scoliosis.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b="6405"/>
          <a:stretch/>
        </p:blipFill>
        <p:spPr bwMode="auto">
          <a:xfrm>
            <a:off x="0" y="3200400"/>
            <a:ext cx="479124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http://orthoinfo.aaos.org/figures/A00353F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7391" y="3581399"/>
            <a:ext cx="4352754" cy="236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98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Skeletal System</a:t>
            </a:r>
            <a:endParaRPr lang="en-US" dirty="0"/>
          </a:p>
        </p:txBody>
      </p:sp>
      <p:sp>
        <p:nvSpPr>
          <p:cNvPr id="3" name="Content Placeholder 2"/>
          <p:cNvSpPr>
            <a:spLocks noGrp="1"/>
          </p:cNvSpPr>
          <p:nvPr>
            <p:ph idx="1"/>
          </p:nvPr>
        </p:nvSpPr>
        <p:spPr>
          <a:xfrm>
            <a:off x="228600" y="838200"/>
            <a:ext cx="8610600" cy="1828800"/>
          </a:xfrm>
        </p:spPr>
        <p:txBody>
          <a:bodyPr/>
          <a:lstStyle/>
          <a:p>
            <a:pPr>
              <a:buNone/>
            </a:pPr>
            <a:r>
              <a:rPr lang="en-US" b="1" dirty="0" smtClean="0"/>
              <a:t>Diseases/Disorders:</a:t>
            </a:r>
          </a:p>
          <a:p>
            <a:pPr>
              <a:buNone/>
            </a:pPr>
            <a:r>
              <a:rPr lang="en-US" smtClean="0">
                <a:solidFill>
                  <a:srgbClr val="FF0000"/>
                </a:solidFill>
              </a:rPr>
              <a:t>      </a:t>
            </a:r>
            <a:r>
              <a:rPr lang="en-US" u="sng" smtClean="0">
                <a:solidFill>
                  <a:srgbClr val="FF0000"/>
                </a:solidFill>
              </a:rPr>
              <a:t>Arthritis</a:t>
            </a:r>
            <a:r>
              <a:rPr lang="en-US" smtClean="0">
                <a:solidFill>
                  <a:srgbClr val="FF0000"/>
                </a:solidFill>
              </a:rPr>
              <a:t> </a:t>
            </a:r>
            <a:r>
              <a:rPr lang="en-US" dirty="0" smtClean="0"/>
              <a:t>– inflammation of joints</a:t>
            </a:r>
            <a:endParaRPr lang="en-US" sz="2800" dirty="0">
              <a:solidFill>
                <a:srgbClr val="FF0000"/>
              </a:solidFill>
            </a:endParaRPr>
          </a:p>
          <a:p>
            <a:pPr>
              <a:buNone/>
            </a:pPr>
            <a:endParaRPr lang="en-US" sz="3600" dirty="0">
              <a:solidFill>
                <a:srgbClr val="FF0000"/>
              </a:solidFill>
            </a:endParaRPr>
          </a:p>
          <a:p>
            <a:pPr>
              <a:buNone/>
            </a:pPr>
            <a:endParaRPr lang="en-US" sz="2800" dirty="0"/>
          </a:p>
        </p:txBody>
      </p:sp>
      <p:sp>
        <p:nvSpPr>
          <p:cNvPr id="7" name="Title 1"/>
          <p:cNvSpPr txBox="1">
            <a:spLocks/>
          </p:cNvSpPr>
          <p:nvPr/>
        </p:nvSpPr>
        <p:spPr>
          <a:xfrm>
            <a:off x="4343400" y="4953000"/>
            <a:ext cx="4800600" cy="160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FF0000"/>
                </a:solidFill>
                <a:latin typeface="+mj-lt"/>
                <a:ea typeface="+mj-ea"/>
                <a:cs typeface="+mj-cs"/>
              </a:rPr>
              <a:t>STOP POPPING YOUR KNUCKLES!</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54278" name="Picture 6" descr="http://t1.gstatic.com/images?q=tbn:ANd9GcSVEtBFg42h7W7XsR96jSslpXdwhjB0ocwQtJmyBFXKPZ_ST80y"/>
          <p:cNvPicPr>
            <a:picLocks noChangeAspect="1" noChangeArrowheads="1"/>
          </p:cNvPicPr>
          <p:nvPr/>
        </p:nvPicPr>
        <p:blipFill>
          <a:blip r:embed="rId2" cstate="print"/>
          <a:srcRect/>
          <a:stretch>
            <a:fillRect/>
          </a:stretch>
        </p:blipFill>
        <p:spPr bwMode="auto">
          <a:xfrm>
            <a:off x="457200" y="2057400"/>
            <a:ext cx="4291063" cy="2819400"/>
          </a:xfrm>
          <a:prstGeom prst="rect">
            <a:avLst/>
          </a:prstGeom>
          <a:noFill/>
        </p:spPr>
      </p:pic>
      <p:pic>
        <p:nvPicPr>
          <p:cNvPr id="54280" name="Picture 8" descr="http://www.cedars-sinai.edu/Patients/Health-Conditions/Images/351455_Arthritis-1.jpg"/>
          <p:cNvPicPr>
            <a:picLocks noChangeAspect="1" noChangeArrowheads="1"/>
          </p:cNvPicPr>
          <p:nvPr/>
        </p:nvPicPr>
        <p:blipFill>
          <a:blip r:embed="rId3" cstate="print"/>
          <a:srcRect/>
          <a:stretch>
            <a:fillRect/>
          </a:stretch>
        </p:blipFill>
        <p:spPr bwMode="auto">
          <a:xfrm>
            <a:off x="609600" y="4786586"/>
            <a:ext cx="3276600" cy="2071414"/>
          </a:xfrm>
          <a:prstGeom prst="rect">
            <a:avLst/>
          </a:prstGeom>
          <a:noFill/>
        </p:spPr>
      </p:pic>
      <p:pic>
        <p:nvPicPr>
          <p:cNvPr id="54274" name="Picture 2" descr="http://www.cedars-sinai.edu/Patients/Health-Conditions/Images/354031_Adv_Rheumatoid_Arthritis-2sm.jpg"/>
          <p:cNvPicPr>
            <a:picLocks noChangeAspect="1" noChangeArrowheads="1"/>
          </p:cNvPicPr>
          <p:nvPr/>
        </p:nvPicPr>
        <p:blipFill>
          <a:blip r:embed="rId4" cstate="print"/>
          <a:srcRect/>
          <a:stretch>
            <a:fillRect/>
          </a:stretch>
        </p:blipFill>
        <p:spPr bwMode="auto">
          <a:xfrm>
            <a:off x="5257800" y="2209800"/>
            <a:ext cx="3505200" cy="2325117"/>
          </a:xfrm>
          <a:prstGeom prst="rect">
            <a:avLst/>
          </a:prstGeom>
          <a:noFill/>
        </p:spPr>
      </p:pic>
    </p:spTree>
    <p:extLst>
      <p:ext uri="{BB962C8B-B14F-4D97-AF65-F5344CB8AC3E}">
        <p14:creationId xmlns:p14="http://schemas.microsoft.com/office/powerpoint/2010/main" val="201198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linds(horizontal)">
                                      <p:cBhvr>
                                        <p:cTn id="7" dur="500"/>
                                        <p:tgtEl>
                                          <p:spTgt spid="54274"/>
                                        </p:tgtEl>
                                      </p:cBhvr>
                                    </p:animEffect>
                                  </p:childTnLst>
                                </p:cTn>
                              </p:par>
                              <p:par>
                                <p:cTn id="8" presetID="3" presetClass="entr" presetSubtype="10" fill="hold" nodeType="withEffect">
                                  <p:stCondLst>
                                    <p:cond delay="0"/>
                                  </p:stCondLst>
                                  <p:childTnLst>
                                    <p:set>
                                      <p:cBhvr>
                                        <p:cTn id="9" dur="1" fill="hold">
                                          <p:stCondLst>
                                            <p:cond delay="0"/>
                                          </p:stCondLst>
                                        </p:cTn>
                                        <p:tgtEl>
                                          <p:spTgt spid="54280"/>
                                        </p:tgtEl>
                                        <p:attrNameLst>
                                          <p:attrName>style.visibility</p:attrName>
                                        </p:attrNameLst>
                                      </p:cBhvr>
                                      <p:to>
                                        <p:strVal val="visible"/>
                                      </p:to>
                                    </p:set>
                                    <p:animEffect transition="in" filter="blinds(horizontal)">
                                      <p:cBhvr>
                                        <p:cTn id="10" dur="500"/>
                                        <p:tgtEl>
                                          <p:spTgt spid="5428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54274"/>
                                        </p:tgtEl>
                                      </p:cBhvr>
                                      <p:by x="150000" y="150000"/>
                                    </p:animScale>
                                  </p:childTnLst>
                                </p:cTn>
                              </p:par>
                              <p:par>
                                <p:cTn id="18" presetID="6" presetClass="emph" presetSubtype="0" fill="hold" nodeType="withEffect">
                                  <p:stCondLst>
                                    <p:cond delay="0"/>
                                  </p:stCondLst>
                                  <p:childTnLst>
                                    <p:animScale>
                                      <p:cBhvr>
                                        <p:cTn id="19" dur="2000" fill="hold"/>
                                        <p:tgtEl>
                                          <p:spTgt spid="54280"/>
                                        </p:tgtEl>
                                      </p:cBhvr>
                                      <p:by x="150000" y="150000"/>
                                    </p:animScale>
                                  </p:childTnLst>
                                </p:cTn>
                              </p:par>
                              <p:par>
                                <p:cTn id="20" presetID="6" presetClass="emph" presetSubtype="0" fill="hold" grpId="1" nodeType="withEffect">
                                  <p:stCondLst>
                                    <p:cond delay="0"/>
                                  </p:stCondLst>
                                  <p:childTnLst>
                                    <p:animScale>
                                      <p:cBhvr>
                                        <p:cTn id="2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Cover Page</a:t>
            </a:r>
            <a:endParaRPr lang="en-US" dirty="0"/>
          </a:p>
        </p:txBody>
      </p:sp>
      <p:sp>
        <p:nvSpPr>
          <p:cNvPr id="3" name="Content Placeholder 2"/>
          <p:cNvSpPr>
            <a:spLocks noGrp="1"/>
          </p:cNvSpPr>
          <p:nvPr>
            <p:ph idx="1"/>
          </p:nvPr>
        </p:nvSpPr>
        <p:spPr>
          <a:xfrm>
            <a:off x="228600" y="1600200"/>
            <a:ext cx="8763000" cy="4525963"/>
          </a:xfrm>
        </p:spPr>
        <p:txBody>
          <a:bodyPr>
            <a:normAutofit lnSpcReduction="10000"/>
          </a:bodyPr>
          <a:lstStyle/>
          <a:p>
            <a:pPr>
              <a:buNone/>
            </a:pPr>
            <a:r>
              <a:rPr lang="en-US" dirty="0" smtClean="0">
                <a:sym typeface="Wingdings" pitchFamily="2" charset="2"/>
              </a:rPr>
              <a:t>Flip your </a:t>
            </a:r>
            <a:r>
              <a:rPr lang="en-US" dirty="0" smtClean="0"/>
              <a:t>booklet over. </a:t>
            </a:r>
          </a:p>
          <a:p>
            <a:pPr lvl="1">
              <a:buFont typeface="Wingdings" pitchFamily="2" charset="2"/>
              <a:buChar char="§"/>
            </a:pPr>
            <a:r>
              <a:rPr lang="en-US" dirty="0" smtClean="0"/>
              <a:t>Write your name and class period.  </a:t>
            </a:r>
          </a:p>
          <a:p>
            <a:pPr algn="ctr"/>
            <a:endParaRPr lang="en-US" dirty="0" smtClean="0"/>
          </a:p>
          <a:p>
            <a:pPr algn="ctr">
              <a:buNone/>
            </a:pPr>
            <a:r>
              <a:rPr lang="en-US" dirty="0" smtClean="0">
                <a:solidFill>
                  <a:srgbClr val="FF0000"/>
                </a:solidFill>
              </a:rPr>
              <a:t>It is your responsibility to keep up with your booklet.  If you lose your booklet, it will       to get a new one printed out.</a:t>
            </a:r>
          </a:p>
          <a:p>
            <a:pPr>
              <a:buNone/>
            </a:pPr>
            <a:endParaRPr lang="en-US" dirty="0"/>
          </a:p>
          <a:p>
            <a:pPr>
              <a:buNone/>
            </a:pPr>
            <a:r>
              <a:rPr lang="en-US" sz="2800" dirty="0" smtClean="0"/>
              <a:t>As we go through each system, your title page will need to include at least </a:t>
            </a:r>
            <a:r>
              <a:rPr lang="en-US" sz="2800" b="1" dirty="0" smtClean="0"/>
              <a:t>5 pictures from 5 different systems.  </a:t>
            </a:r>
            <a:endParaRPr lang="en-US" sz="2800" dirty="0" smtClean="0"/>
          </a:p>
        </p:txBody>
      </p:sp>
      <p:pic>
        <p:nvPicPr>
          <p:cNvPr id="7170" name="Picture 2" descr="C:\Users\perdue\AppData\Local\Microsoft\Windows\Temporary Internet Files\Content.IE5\IW3SQBZ1\MC900441459[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175" r="20279"/>
          <a:stretch/>
        </p:blipFill>
        <p:spPr bwMode="auto">
          <a:xfrm>
            <a:off x="7239000" y="3546764"/>
            <a:ext cx="540327"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967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1143000"/>
          </a:xfrm>
        </p:spPr>
        <p:txBody>
          <a:bodyPr>
            <a:noAutofit/>
          </a:bodyPr>
          <a:lstStyle/>
          <a:p>
            <a:r>
              <a:rPr lang="en-US" sz="7200" dirty="0" smtClean="0">
                <a:solidFill>
                  <a:srgbClr val="00B0F0"/>
                </a:solidFill>
                <a:latin typeface="Kristen ITC" pitchFamily="66" charset="0"/>
                <a:ea typeface="GungsuhChe" pitchFamily="49" charset="-127"/>
              </a:rPr>
              <a:t>Circulatory </a:t>
            </a:r>
            <a:r>
              <a:rPr lang="en-US" sz="7200" dirty="0">
                <a:solidFill>
                  <a:srgbClr val="00B0F0"/>
                </a:solidFill>
                <a:latin typeface="Kristen ITC" pitchFamily="66" charset="0"/>
                <a:ea typeface="GungsuhChe" pitchFamily="49" charset="-127"/>
              </a:rPr>
              <a:t>System</a:t>
            </a:r>
          </a:p>
        </p:txBody>
      </p:sp>
      <p:pic>
        <p:nvPicPr>
          <p:cNvPr id="64514" name="Picture 2" descr="http://cariereinalb.com/wp-content/uploads/2012/05/heart_transplant-spl.jpg"/>
          <p:cNvPicPr>
            <a:picLocks noChangeAspect="1" noChangeArrowheads="1"/>
          </p:cNvPicPr>
          <p:nvPr/>
        </p:nvPicPr>
        <p:blipFill>
          <a:blip r:embed="rId2" cstate="print"/>
          <a:srcRect b="13208"/>
          <a:stretch>
            <a:fillRect/>
          </a:stretch>
        </p:blipFill>
        <p:spPr bwMode="auto">
          <a:xfrm>
            <a:off x="2362200" y="2362200"/>
            <a:ext cx="4267200" cy="3735628"/>
          </a:xfrm>
          <a:prstGeom prst="rect">
            <a:avLst/>
          </a:prstGeom>
          <a:noFill/>
        </p:spPr>
      </p:pic>
    </p:spTree>
    <p:extLst>
      <p:ext uri="{BB962C8B-B14F-4D97-AF65-F5344CB8AC3E}">
        <p14:creationId xmlns:p14="http://schemas.microsoft.com/office/powerpoint/2010/main" val="21456081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Circulatory System</a:t>
            </a:r>
            <a:endParaRPr lang="en-US" dirty="0"/>
          </a:p>
        </p:txBody>
      </p:sp>
      <p:sp>
        <p:nvSpPr>
          <p:cNvPr id="3" name="Content Placeholder 2"/>
          <p:cNvSpPr>
            <a:spLocks noGrp="1"/>
          </p:cNvSpPr>
          <p:nvPr>
            <p:ph idx="1"/>
          </p:nvPr>
        </p:nvSpPr>
        <p:spPr>
          <a:xfrm>
            <a:off x="228600" y="838200"/>
            <a:ext cx="8763000" cy="4953000"/>
          </a:xfrm>
        </p:spPr>
        <p:txBody>
          <a:bodyPr/>
          <a:lstStyle/>
          <a:p>
            <a:pPr>
              <a:buNone/>
            </a:pPr>
            <a:r>
              <a:rPr lang="en-US" b="1" dirty="0" smtClean="0"/>
              <a:t>Major Organs/Parts Involved:</a:t>
            </a:r>
          </a:p>
          <a:p>
            <a:pPr>
              <a:buNone/>
            </a:pPr>
            <a:r>
              <a:rPr lang="en-US" dirty="0"/>
              <a:t> </a:t>
            </a:r>
            <a:r>
              <a:rPr lang="en-US" dirty="0" smtClean="0"/>
              <a:t>  1. </a:t>
            </a:r>
            <a:r>
              <a:rPr lang="en-US" u="sng" dirty="0" smtClean="0">
                <a:solidFill>
                  <a:srgbClr val="FF0000"/>
                </a:solidFill>
              </a:rPr>
              <a:t>Heart</a:t>
            </a:r>
            <a:r>
              <a:rPr lang="en-US" dirty="0" smtClean="0"/>
              <a:t> – pumps blood</a:t>
            </a:r>
          </a:p>
          <a:p>
            <a:pPr>
              <a:buNone/>
            </a:pPr>
            <a:r>
              <a:rPr lang="en-US" sz="3600" dirty="0">
                <a:solidFill>
                  <a:srgbClr val="FF0000"/>
                </a:solidFill>
              </a:rPr>
              <a:t> </a:t>
            </a:r>
            <a:r>
              <a:rPr lang="en-US" sz="3600" dirty="0" smtClean="0">
                <a:solidFill>
                  <a:srgbClr val="FF0000"/>
                </a:solidFill>
              </a:rPr>
              <a:t>      </a:t>
            </a:r>
            <a:r>
              <a:rPr lang="en-US" sz="2400" dirty="0" smtClean="0">
                <a:solidFill>
                  <a:srgbClr val="FF0000"/>
                </a:solidFill>
              </a:rPr>
              <a:t>***</a:t>
            </a:r>
            <a:r>
              <a:rPr lang="en-US" sz="2400" dirty="0" smtClean="0"/>
              <a:t>- </a:t>
            </a:r>
            <a:r>
              <a:rPr lang="en-US" sz="2400" b="1" dirty="0" smtClean="0"/>
              <a:t>4 Chambers: </a:t>
            </a:r>
            <a:r>
              <a:rPr lang="en-US" sz="2400" u="sng" dirty="0" smtClean="0">
                <a:solidFill>
                  <a:srgbClr val="FF0000"/>
                </a:solidFill>
              </a:rPr>
              <a:t>2 Atrium (Atria)</a:t>
            </a:r>
            <a:r>
              <a:rPr lang="en-US" sz="2400" dirty="0" smtClean="0">
                <a:solidFill>
                  <a:srgbClr val="FF0000"/>
                </a:solidFill>
              </a:rPr>
              <a:t> </a:t>
            </a:r>
            <a:r>
              <a:rPr lang="en-US" sz="2400" dirty="0" smtClean="0"/>
              <a:t>(top) &amp; </a:t>
            </a:r>
            <a:r>
              <a:rPr lang="en-US" sz="2400" u="sng" dirty="0" smtClean="0">
                <a:solidFill>
                  <a:srgbClr val="FF0000"/>
                </a:solidFill>
              </a:rPr>
              <a:t>2 Ventricles</a:t>
            </a:r>
            <a:r>
              <a:rPr lang="en-US" sz="2400" dirty="0" smtClean="0"/>
              <a:t> (bottom) </a:t>
            </a:r>
            <a:endParaRPr lang="en-US" sz="2800" dirty="0">
              <a:solidFill>
                <a:srgbClr val="FF0000"/>
              </a:solidFill>
            </a:endParaRPr>
          </a:p>
          <a:p>
            <a:pPr>
              <a:buNone/>
            </a:pPr>
            <a:endParaRPr lang="en-US" sz="2800" dirty="0"/>
          </a:p>
        </p:txBody>
      </p:sp>
      <p:grpSp>
        <p:nvGrpSpPr>
          <p:cNvPr id="4" name="Group 2"/>
          <p:cNvGrpSpPr>
            <a:grpSpLocks/>
          </p:cNvGrpSpPr>
          <p:nvPr/>
        </p:nvGrpSpPr>
        <p:grpSpPr bwMode="auto">
          <a:xfrm>
            <a:off x="6778356" y="3733800"/>
            <a:ext cx="1676400" cy="1981200"/>
            <a:chOff x="17525" y="645"/>
            <a:chExt cx="1217" cy="1665"/>
          </a:xfrm>
        </p:grpSpPr>
        <p:sp>
          <p:nvSpPr>
            <p:cNvPr id="5" name="Rounded Rectangle 197"/>
            <p:cNvSpPr>
              <a:spLocks noChangeArrowheads="1"/>
            </p:cNvSpPr>
            <p:nvPr/>
          </p:nvSpPr>
          <p:spPr bwMode="auto">
            <a:xfrm>
              <a:off x="17525" y="645"/>
              <a:ext cx="1217" cy="1665"/>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6" name="Straight Connector 198"/>
            <p:cNvSpPr>
              <a:spLocks noChangeShapeType="1"/>
            </p:cNvSpPr>
            <p:nvPr/>
          </p:nvSpPr>
          <p:spPr bwMode="auto">
            <a:xfrm>
              <a:off x="18135" y="645"/>
              <a:ext cx="0" cy="166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Straight Connector 200"/>
            <p:cNvSpPr>
              <a:spLocks noChangeShapeType="1"/>
            </p:cNvSpPr>
            <p:nvPr/>
          </p:nvSpPr>
          <p:spPr bwMode="auto">
            <a:xfrm flipH="1">
              <a:off x="17535" y="1260"/>
              <a:ext cx="120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p:cNvSpPr txBox="1"/>
          <p:nvPr/>
        </p:nvSpPr>
        <p:spPr>
          <a:xfrm>
            <a:off x="6477000" y="3200400"/>
            <a:ext cx="2286000" cy="369332"/>
          </a:xfrm>
          <a:prstGeom prst="rect">
            <a:avLst/>
          </a:prstGeom>
          <a:noFill/>
        </p:spPr>
        <p:txBody>
          <a:bodyPr wrap="square" rtlCol="0">
            <a:spAutoFit/>
          </a:bodyPr>
          <a:lstStyle/>
          <a:p>
            <a:pPr algn="ctr"/>
            <a:r>
              <a:rPr lang="en-US" dirty="0" smtClean="0"/>
              <a:t>Basic Heart Structure</a:t>
            </a:r>
            <a:endParaRPr lang="en-US" dirty="0"/>
          </a:p>
        </p:txBody>
      </p:sp>
      <p:sp>
        <p:nvSpPr>
          <p:cNvPr id="9" name="TextBox 8"/>
          <p:cNvSpPr txBox="1"/>
          <p:nvPr/>
        </p:nvSpPr>
        <p:spPr>
          <a:xfrm>
            <a:off x="6930756" y="3886200"/>
            <a:ext cx="598956" cy="461665"/>
          </a:xfrm>
          <a:prstGeom prst="rect">
            <a:avLst/>
          </a:prstGeom>
          <a:noFill/>
        </p:spPr>
        <p:txBody>
          <a:bodyPr wrap="square" rtlCol="0">
            <a:spAutoFit/>
          </a:bodyPr>
          <a:lstStyle/>
          <a:p>
            <a:pPr algn="ctr"/>
            <a:r>
              <a:rPr lang="en-US" sz="2400" b="1" dirty="0" smtClean="0"/>
              <a:t>RA</a:t>
            </a:r>
            <a:endParaRPr lang="en-US" sz="2400" b="1" dirty="0"/>
          </a:p>
        </p:txBody>
      </p:sp>
      <p:sp>
        <p:nvSpPr>
          <p:cNvPr id="10" name="TextBox 9"/>
          <p:cNvSpPr txBox="1"/>
          <p:nvPr/>
        </p:nvSpPr>
        <p:spPr>
          <a:xfrm>
            <a:off x="6930756" y="4724400"/>
            <a:ext cx="598956" cy="461665"/>
          </a:xfrm>
          <a:prstGeom prst="rect">
            <a:avLst/>
          </a:prstGeom>
          <a:noFill/>
        </p:spPr>
        <p:txBody>
          <a:bodyPr wrap="square" rtlCol="0">
            <a:spAutoFit/>
          </a:bodyPr>
          <a:lstStyle/>
          <a:p>
            <a:pPr algn="ctr"/>
            <a:r>
              <a:rPr lang="en-US" sz="2400" b="1" dirty="0" smtClean="0"/>
              <a:t>R</a:t>
            </a:r>
            <a:r>
              <a:rPr lang="en-US" sz="2400" b="1" dirty="0"/>
              <a:t>V</a:t>
            </a:r>
          </a:p>
        </p:txBody>
      </p:sp>
      <p:sp>
        <p:nvSpPr>
          <p:cNvPr id="11" name="TextBox 10"/>
          <p:cNvSpPr txBox="1"/>
          <p:nvPr/>
        </p:nvSpPr>
        <p:spPr>
          <a:xfrm>
            <a:off x="7757001" y="4724400"/>
            <a:ext cx="598956" cy="461665"/>
          </a:xfrm>
          <a:prstGeom prst="rect">
            <a:avLst/>
          </a:prstGeom>
          <a:noFill/>
        </p:spPr>
        <p:txBody>
          <a:bodyPr wrap="square" rtlCol="0">
            <a:spAutoFit/>
          </a:bodyPr>
          <a:lstStyle/>
          <a:p>
            <a:pPr algn="ctr"/>
            <a:r>
              <a:rPr lang="en-US" sz="2400" b="1" dirty="0" smtClean="0"/>
              <a:t>LV</a:t>
            </a:r>
            <a:endParaRPr lang="en-US" sz="2400" b="1" dirty="0"/>
          </a:p>
        </p:txBody>
      </p:sp>
      <p:sp>
        <p:nvSpPr>
          <p:cNvPr id="12" name="TextBox 11"/>
          <p:cNvSpPr txBox="1"/>
          <p:nvPr/>
        </p:nvSpPr>
        <p:spPr>
          <a:xfrm>
            <a:off x="7757001" y="3899219"/>
            <a:ext cx="598956" cy="461665"/>
          </a:xfrm>
          <a:prstGeom prst="rect">
            <a:avLst/>
          </a:prstGeom>
          <a:noFill/>
        </p:spPr>
        <p:txBody>
          <a:bodyPr wrap="square" rtlCol="0">
            <a:spAutoFit/>
          </a:bodyPr>
          <a:lstStyle/>
          <a:p>
            <a:pPr algn="ctr"/>
            <a:r>
              <a:rPr lang="en-US" sz="2400" b="1" dirty="0"/>
              <a:t>L</a:t>
            </a:r>
            <a:r>
              <a:rPr lang="en-US" sz="2400" b="1" dirty="0" smtClean="0"/>
              <a:t>A</a:t>
            </a:r>
            <a:endParaRPr lang="en-US" sz="2400" b="1" dirty="0"/>
          </a:p>
        </p:txBody>
      </p:sp>
      <p:pic>
        <p:nvPicPr>
          <p:cNvPr id="1031" name="Picture 7" descr="http://www.texasheartinstitute.org/HIC/Anatomy/images/fig1_crossl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592410"/>
            <a:ext cx="3743325" cy="426397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95725" y="3385066"/>
            <a:ext cx="2124075" cy="1754326"/>
          </a:xfrm>
          <a:prstGeom prst="rect">
            <a:avLst/>
          </a:prstGeom>
          <a:noFill/>
        </p:spPr>
        <p:txBody>
          <a:bodyPr wrap="square" rtlCol="0">
            <a:spAutoFit/>
          </a:bodyPr>
          <a:lstStyle/>
          <a:p>
            <a:r>
              <a:rPr lang="en-US" b="1" dirty="0" smtClean="0"/>
              <a:t>** Color the chambers of the heart using </a:t>
            </a:r>
            <a:r>
              <a:rPr lang="en-US" b="1" dirty="0" smtClean="0">
                <a:solidFill>
                  <a:srgbClr val="FF0000"/>
                </a:solidFill>
              </a:rPr>
              <a:t>Red (Carrying Oxygen) </a:t>
            </a:r>
            <a:r>
              <a:rPr lang="en-US" b="1" dirty="0" smtClean="0"/>
              <a:t>and</a:t>
            </a:r>
            <a:r>
              <a:rPr lang="en-US" b="1" dirty="0" smtClean="0">
                <a:solidFill>
                  <a:srgbClr val="FF0000"/>
                </a:solidFill>
              </a:rPr>
              <a:t> </a:t>
            </a:r>
            <a:r>
              <a:rPr lang="en-US" b="1" dirty="0" smtClean="0">
                <a:solidFill>
                  <a:srgbClr val="00B0F0"/>
                </a:solidFill>
              </a:rPr>
              <a:t>Blue  (Carrying Carbon Dioxide)</a:t>
            </a:r>
            <a:endParaRPr lang="en-US" b="1" dirty="0">
              <a:solidFill>
                <a:srgbClr val="00B0F0"/>
              </a:solidFill>
            </a:endParaRPr>
          </a:p>
        </p:txBody>
      </p:sp>
    </p:spTree>
    <p:extLst>
      <p:ext uri="{BB962C8B-B14F-4D97-AF65-F5344CB8AC3E}">
        <p14:creationId xmlns:p14="http://schemas.microsoft.com/office/powerpoint/2010/main" val="35165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Circulatory System</a:t>
            </a:r>
            <a:endParaRPr lang="en-US" dirty="0"/>
          </a:p>
        </p:txBody>
      </p:sp>
      <p:sp>
        <p:nvSpPr>
          <p:cNvPr id="3" name="Content Placeholder 2"/>
          <p:cNvSpPr>
            <a:spLocks noGrp="1"/>
          </p:cNvSpPr>
          <p:nvPr>
            <p:ph idx="1"/>
          </p:nvPr>
        </p:nvSpPr>
        <p:spPr>
          <a:xfrm>
            <a:off x="228600" y="990600"/>
            <a:ext cx="8763000" cy="2895600"/>
          </a:xfrm>
        </p:spPr>
        <p:txBody>
          <a:bodyPr/>
          <a:lstStyle/>
          <a:p>
            <a:pPr>
              <a:buNone/>
            </a:pPr>
            <a:r>
              <a:rPr lang="en-US" b="1" dirty="0" smtClean="0"/>
              <a:t>Major Organs/Parts Involved:</a:t>
            </a:r>
            <a:endParaRPr lang="en-US" sz="2800" dirty="0"/>
          </a:p>
          <a:p>
            <a:pPr>
              <a:buNone/>
            </a:pPr>
            <a:r>
              <a:rPr lang="en-US" sz="2800" b="1" dirty="0"/>
              <a:t>	</a:t>
            </a:r>
            <a:r>
              <a:rPr lang="en-US" dirty="0" smtClean="0"/>
              <a:t>2. </a:t>
            </a:r>
            <a:r>
              <a:rPr lang="en-US" u="sng" dirty="0" smtClean="0">
                <a:solidFill>
                  <a:srgbClr val="FF0000"/>
                </a:solidFill>
              </a:rPr>
              <a:t>Blood Vessels</a:t>
            </a:r>
            <a:r>
              <a:rPr lang="en-US" dirty="0" smtClean="0">
                <a:solidFill>
                  <a:srgbClr val="FF0000"/>
                </a:solidFill>
              </a:rPr>
              <a:t> </a:t>
            </a:r>
            <a:r>
              <a:rPr lang="en-US" dirty="0" smtClean="0"/>
              <a:t>– transport blood</a:t>
            </a:r>
          </a:p>
          <a:p>
            <a:pPr>
              <a:buNone/>
            </a:pPr>
            <a:r>
              <a:rPr lang="en-US" b="1" dirty="0"/>
              <a:t>	</a:t>
            </a:r>
            <a:r>
              <a:rPr lang="en-US" b="1" dirty="0" smtClean="0"/>
              <a:t>	</a:t>
            </a:r>
            <a:r>
              <a:rPr lang="en-US" sz="2800" dirty="0" smtClean="0"/>
              <a:t>a. </a:t>
            </a:r>
            <a:r>
              <a:rPr lang="en-US" sz="2800" u="sng" dirty="0" smtClean="0">
                <a:solidFill>
                  <a:srgbClr val="FF0000"/>
                </a:solidFill>
              </a:rPr>
              <a:t>Artery</a:t>
            </a:r>
            <a:r>
              <a:rPr lang="en-US" sz="2800" dirty="0" smtClean="0"/>
              <a:t> - carries blood AWAY from heart</a:t>
            </a:r>
          </a:p>
          <a:p>
            <a:pPr>
              <a:buNone/>
            </a:pPr>
            <a:r>
              <a:rPr lang="en-US" sz="2800" b="1" dirty="0"/>
              <a:t>	</a:t>
            </a:r>
            <a:r>
              <a:rPr lang="en-US" sz="2800" b="1" dirty="0" smtClean="0"/>
              <a:t>	</a:t>
            </a:r>
            <a:r>
              <a:rPr lang="en-US" sz="2800" dirty="0" smtClean="0"/>
              <a:t>b. </a:t>
            </a:r>
            <a:r>
              <a:rPr lang="en-US" sz="2800" u="sng" dirty="0" smtClean="0">
                <a:solidFill>
                  <a:srgbClr val="FF0000"/>
                </a:solidFill>
              </a:rPr>
              <a:t>Vein</a:t>
            </a:r>
            <a:r>
              <a:rPr lang="en-US" sz="2800" dirty="0" smtClean="0"/>
              <a:t> – carries blood TOWARDS heart</a:t>
            </a:r>
          </a:p>
          <a:p>
            <a:pPr>
              <a:buNone/>
            </a:pPr>
            <a:r>
              <a:rPr lang="en-US" sz="2800" b="1" dirty="0"/>
              <a:t>	</a:t>
            </a:r>
            <a:r>
              <a:rPr lang="en-US" sz="2800" b="1" dirty="0" smtClean="0"/>
              <a:t>	</a:t>
            </a:r>
            <a:r>
              <a:rPr lang="en-US" sz="2800" dirty="0" smtClean="0"/>
              <a:t>c.</a:t>
            </a:r>
            <a:r>
              <a:rPr lang="en-US" sz="2800" dirty="0" smtClean="0">
                <a:solidFill>
                  <a:srgbClr val="FF0000"/>
                </a:solidFill>
              </a:rPr>
              <a:t> </a:t>
            </a:r>
            <a:r>
              <a:rPr lang="en-US" sz="2800" u="sng" dirty="0" smtClean="0">
                <a:solidFill>
                  <a:srgbClr val="FF0000"/>
                </a:solidFill>
              </a:rPr>
              <a:t>Capillary</a:t>
            </a:r>
            <a:r>
              <a:rPr lang="en-US" sz="2800" dirty="0" smtClean="0">
                <a:solidFill>
                  <a:srgbClr val="FF0000"/>
                </a:solidFill>
              </a:rPr>
              <a:t> </a:t>
            </a:r>
            <a:r>
              <a:rPr lang="en-US" sz="2800" dirty="0" smtClean="0"/>
              <a:t>– site of gas exchange (O</a:t>
            </a:r>
            <a:r>
              <a:rPr lang="en-US" sz="2800" baseline="-25000" dirty="0" smtClean="0"/>
              <a:t>2</a:t>
            </a:r>
            <a:r>
              <a:rPr lang="en-US" sz="2800" dirty="0"/>
              <a:t>, CO</a:t>
            </a:r>
            <a:r>
              <a:rPr lang="en-US" sz="2800" baseline="-25000" dirty="0"/>
              <a:t>2</a:t>
            </a:r>
            <a:r>
              <a:rPr lang="en-US" sz="2800" dirty="0"/>
              <a:t>)</a:t>
            </a:r>
            <a:endParaRPr lang="en-US" sz="2800" b="1" dirty="0" smtClean="0"/>
          </a:p>
        </p:txBody>
      </p:sp>
      <p:pic>
        <p:nvPicPr>
          <p:cNvPr id="13" name="Picture 12" descr="http://2.bp.blogspot.com/_byDdUa0uV94/TOrg6-lIPaI/AAAAAAAAAWY/QJvX6ZD7VnI/s1600/avmalfomation.gif"/>
          <p:cNvPicPr/>
          <p:nvPr/>
        </p:nvPicPr>
        <p:blipFill rotWithShape="1">
          <a:blip r:embed="rId2" cstate="print">
            <a:extLst>
              <a:ext uri="{28A0092B-C50C-407E-A947-70E740481C1C}">
                <a14:useLocalDpi xmlns:a14="http://schemas.microsoft.com/office/drawing/2010/main" val="0"/>
              </a:ext>
            </a:extLst>
          </a:blip>
          <a:srcRect t="21239" r="49093" b="3642"/>
          <a:stretch/>
        </p:blipFill>
        <p:spPr bwMode="auto">
          <a:xfrm>
            <a:off x="2667000" y="4317682"/>
            <a:ext cx="3181350" cy="2540318"/>
          </a:xfrm>
          <a:prstGeom prst="rect">
            <a:avLst/>
          </a:prstGeom>
          <a:noFill/>
          <a:ln>
            <a:noFill/>
          </a:ln>
          <a:extLst>
            <a:ext uri="{53640926-AAD7-44D8-BBD7-CCE9431645EC}">
              <a14:shadowObscured xmlns:a14="http://schemas.microsoft.com/office/drawing/2010/main"/>
            </a:ext>
          </a:extLst>
        </p:spPr>
      </p:pic>
      <p:sp>
        <p:nvSpPr>
          <p:cNvPr id="18" name="TextBox 17"/>
          <p:cNvSpPr txBox="1"/>
          <p:nvPr/>
        </p:nvSpPr>
        <p:spPr>
          <a:xfrm>
            <a:off x="1295400" y="5181600"/>
            <a:ext cx="2057400" cy="40011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2000" dirty="0"/>
          </a:p>
        </p:txBody>
      </p:sp>
      <p:sp>
        <p:nvSpPr>
          <p:cNvPr id="19" name="TextBox 18"/>
          <p:cNvSpPr txBox="1"/>
          <p:nvPr/>
        </p:nvSpPr>
        <p:spPr>
          <a:xfrm>
            <a:off x="5257800" y="5187731"/>
            <a:ext cx="2057400" cy="40011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2000" dirty="0"/>
          </a:p>
        </p:txBody>
      </p:sp>
      <p:sp>
        <p:nvSpPr>
          <p:cNvPr id="20" name="TextBox 19"/>
          <p:cNvSpPr txBox="1"/>
          <p:nvPr/>
        </p:nvSpPr>
        <p:spPr>
          <a:xfrm>
            <a:off x="3276600" y="3917572"/>
            <a:ext cx="2057400" cy="40011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2000" dirty="0"/>
          </a:p>
        </p:txBody>
      </p:sp>
      <p:sp>
        <p:nvSpPr>
          <p:cNvPr id="14" name="TextBox 13"/>
          <p:cNvSpPr txBox="1"/>
          <p:nvPr/>
        </p:nvSpPr>
        <p:spPr>
          <a:xfrm>
            <a:off x="1302327" y="5187731"/>
            <a:ext cx="2057400" cy="40011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Artery</a:t>
            </a:r>
            <a:endParaRPr lang="en-US" sz="2000" dirty="0"/>
          </a:p>
        </p:txBody>
      </p:sp>
      <p:sp>
        <p:nvSpPr>
          <p:cNvPr id="16" name="TextBox 15"/>
          <p:cNvSpPr txBox="1"/>
          <p:nvPr/>
        </p:nvSpPr>
        <p:spPr>
          <a:xfrm>
            <a:off x="5257800" y="5187731"/>
            <a:ext cx="2057400" cy="40011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Vein</a:t>
            </a:r>
            <a:endParaRPr lang="en-US" sz="2000" dirty="0"/>
          </a:p>
        </p:txBody>
      </p:sp>
      <p:sp>
        <p:nvSpPr>
          <p:cNvPr id="17" name="TextBox 16"/>
          <p:cNvSpPr txBox="1"/>
          <p:nvPr/>
        </p:nvSpPr>
        <p:spPr>
          <a:xfrm>
            <a:off x="3276600" y="3917572"/>
            <a:ext cx="2057400" cy="40011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Capillary</a:t>
            </a:r>
            <a:endParaRPr lang="en-US" sz="2000" dirty="0"/>
          </a:p>
        </p:txBody>
      </p:sp>
      <p:cxnSp>
        <p:nvCxnSpPr>
          <p:cNvPr id="21" name="Elbow Connector 20"/>
          <p:cNvCxnSpPr/>
          <p:nvPr/>
        </p:nvCxnSpPr>
        <p:spPr>
          <a:xfrm>
            <a:off x="2133600" y="5581710"/>
            <a:ext cx="609600" cy="209490"/>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5791201" y="5587840"/>
            <a:ext cx="552450" cy="203359"/>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7600" y="4117627"/>
            <a:ext cx="1447800" cy="1384995"/>
          </a:xfrm>
          <a:prstGeom prst="rect">
            <a:avLst/>
          </a:prstGeom>
          <a:noFill/>
        </p:spPr>
        <p:txBody>
          <a:bodyPr wrap="square" rtlCol="0">
            <a:spAutoFit/>
          </a:bodyPr>
          <a:lstStyle/>
          <a:p>
            <a:r>
              <a:rPr lang="en-US" sz="1400" b="1" dirty="0" smtClean="0"/>
              <a:t>** Color the diagram using </a:t>
            </a:r>
            <a:r>
              <a:rPr lang="en-US" sz="1400" b="1" dirty="0" smtClean="0">
                <a:solidFill>
                  <a:srgbClr val="FF0000"/>
                </a:solidFill>
              </a:rPr>
              <a:t>Red (Carrying Oxygen) </a:t>
            </a:r>
            <a:r>
              <a:rPr lang="en-US" sz="1400" b="1" dirty="0" smtClean="0"/>
              <a:t>and</a:t>
            </a:r>
            <a:r>
              <a:rPr lang="en-US" sz="1400" b="1" dirty="0" smtClean="0">
                <a:solidFill>
                  <a:srgbClr val="FF0000"/>
                </a:solidFill>
              </a:rPr>
              <a:t> </a:t>
            </a:r>
            <a:r>
              <a:rPr lang="en-US" sz="1400" b="1" dirty="0" smtClean="0">
                <a:solidFill>
                  <a:srgbClr val="00B0F0"/>
                </a:solidFill>
              </a:rPr>
              <a:t>Blue  (Carrying Carbon Dioxide)</a:t>
            </a:r>
            <a:endParaRPr lang="en-US" sz="1400" b="1" dirty="0">
              <a:solidFill>
                <a:srgbClr val="00B0F0"/>
              </a:solidFill>
            </a:endParaRPr>
          </a:p>
        </p:txBody>
      </p:sp>
    </p:spTree>
    <p:extLst>
      <p:ext uri="{BB962C8B-B14F-4D97-AF65-F5344CB8AC3E}">
        <p14:creationId xmlns:p14="http://schemas.microsoft.com/office/powerpoint/2010/main" val="212679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Circulatory System</a:t>
            </a:r>
            <a:endParaRPr lang="en-US" dirty="0"/>
          </a:p>
        </p:txBody>
      </p:sp>
      <p:sp>
        <p:nvSpPr>
          <p:cNvPr id="3" name="Content Placeholder 2"/>
          <p:cNvSpPr>
            <a:spLocks noGrp="1"/>
          </p:cNvSpPr>
          <p:nvPr>
            <p:ph idx="1"/>
          </p:nvPr>
        </p:nvSpPr>
        <p:spPr>
          <a:xfrm>
            <a:off x="228600" y="990600"/>
            <a:ext cx="8763000" cy="4343400"/>
          </a:xfrm>
        </p:spPr>
        <p:txBody>
          <a:bodyPr>
            <a:normAutofit/>
          </a:bodyPr>
          <a:lstStyle/>
          <a:p>
            <a:pPr>
              <a:buNone/>
            </a:pPr>
            <a:r>
              <a:rPr lang="en-US" b="1" dirty="0" smtClean="0"/>
              <a:t>Major Organs/Parts Involved:</a:t>
            </a:r>
            <a:endParaRPr lang="en-US" sz="2800" dirty="0"/>
          </a:p>
          <a:p>
            <a:pPr>
              <a:buNone/>
            </a:pPr>
            <a:r>
              <a:rPr lang="en-US" sz="2800" b="1" dirty="0"/>
              <a:t>	</a:t>
            </a:r>
            <a:r>
              <a:rPr lang="en-US" dirty="0"/>
              <a:t>3</a:t>
            </a:r>
            <a:r>
              <a:rPr lang="en-US" dirty="0" smtClean="0"/>
              <a:t>. </a:t>
            </a:r>
            <a:r>
              <a:rPr lang="en-US" u="sng" dirty="0" smtClean="0">
                <a:solidFill>
                  <a:srgbClr val="FF0000"/>
                </a:solidFill>
              </a:rPr>
              <a:t>Spleen</a:t>
            </a:r>
            <a:r>
              <a:rPr lang="en-US" dirty="0" smtClean="0"/>
              <a:t>– organ that recycles red blood cells &amp;     </a:t>
            </a:r>
          </a:p>
          <a:p>
            <a:pPr>
              <a:buNone/>
            </a:pPr>
            <a:r>
              <a:rPr lang="en-US" dirty="0"/>
              <a:t> </a:t>
            </a:r>
            <a:r>
              <a:rPr lang="en-US" dirty="0" smtClean="0"/>
              <a:t>          </a:t>
            </a:r>
            <a:r>
              <a:rPr lang="en-US" dirty="0"/>
              <a:t>storages </a:t>
            </a:r>
            <a:r>
              <a:rPr lang="en-US" dirty="0" smtClean="0"/>
              <a:t>blood</a:t>
            </a:r>
            <a:r>
              <a:rPr lang="en-US" b="1" dirty="0" smtClean="0"/>
              <a:t>	</a:t>
            </a:r>
            <a:endParaRPr lang="en-US" sz="2800" b="1" dirty="0" smtClean="0"/>
          </a:p>
        </p:txBody>
      </p:sp>
      <p:pic>
        <p:nvPicPr>
          <p:cNvPr id="6146" name="Picture 2" descr="http://img.webmd.com/dtmcms/live/webmd/consumer_assets/site_images/articles/image_article_collections/anatomy_pages/Splee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4998" y="2978727"/>
            <a:ext cx="527559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07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ennmedicine.org/health_info/images/1919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137"/>
          <a:stretch/>
        </p:blipFill>
        <p:spPr bwMode="auto">
          <a:xfrm>
            <a:off x="5400839" y="4107872"/>
            <a:ext cx="3708523" cy="27847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762000"/>
          </a:xfrm>
        </p:spPr>
        <p:txBody>
          <a:bodyPr/>
          <a:lstStyle/>
          <a:p>
            <a:r>
              <a:rPr lang="en-US" dirty="0" smtClean="0"/>
              <a:t>Circulatory System</a:t>
            </a:r>
            <a:endParaRPr lang="en-US" dirty="0"/>
          </a:p>
        </p:txBody>
      </p:sp>
      <p:sp>
        <p:nvSpPr>
          <p:cNvPr id="3" name="Content Placeholder 2"/>
          <p:cNvSpPr>
            <a:spLocks noGrp="1"/>
          </p:cNvSpPr>
          <p:nvPr>
            <p:ph idx="1"/>
          </p:nvPr>
        </p:nvSpPr>
        <p:spPr>
          <a:xfrm>
            <a:off x="76200" y="685800"/>
            <a:ext cx="8991600" cy="3962400"/>
          </a:xfrm>
        </p:spPr>
        <p:txBody>
          <a:bodyPr>
            <a:normAutofit/>
          </a:bodyPr>
          <a:lstStyle/>
          <a:p>
            <a:pPr>
              <a:buNone/>
            </a:pPr>
            <a:r>
              <a:rPr lang="en-US" b="1" dirty="0" smtClean="0"/>
              <a:t>Major Organs/Parts Involved:</a:t>
            </a:r>
            <a:endParaRPr lang="en-US" sz="2800" dirty="0"/>
          </a:p>
          <a:p>
            <a:pPr>
              <a:buNone/>
            </a:pPr>
            <a:r>
              <a:rPr lang="en-US" sz="3000" b="1" dirty="0" smtClean="0"/>
              <a:t>	</a:t>
            </a:r>
            <a:r>
              <a:rPr lang="en-US" sz="3000" dirty="0"/>
              <a:t>4</a:t>
            </a:r>
            <a:r>
              <a:rPr lang="en-US" sz="3000" dirty="0" smtClean="0"/>
              <a:t>. </a:t>
            </a:r>
            <a:r>
              <a:rPr lang="en-US" sz="3000" u="sng" dirty="0" smtClean="0">
                <a:solidFill>
                  <a:srgbClr val="FF0000"/>
                </a:solidFill>
              </a:rPr>
              <a:t>Blood</a:t>
            </a:r>
            <a:r>
              <a:rPr lang="en-US" sz="3000" dirty="0" smtClean="0">
                <a:solidFill>
                  <a:srgbClr val="FF0000"/>
                </a:solidFill>
              </a:rPr>
              <a:t> </a:t>
            </a:r>
            <a:r>
              <a:rPr lang="en-US" sz="3000" dirty="0" smtClean="0"/>
              <a:t>– bodily fluid that transports nutrients/waste</a:t>
            </a:r>
          </a:p>
          <a:p>
            <a:pPr>
              <a:buNone/>
            </a:pPr>
            <a:r>
              <a:rPr lang="en-US" b="1" dirty="0"/>
              <a:t>	</a:t>
            </a:r>
            <a:r>
              <a:rPr lang="en-US" b="1" dirty="0" smtClean="0"/>
              <a:t>	</a:t>
            </a:r>
            <a:r>
              <a:rPr lang="en-US" sz="2800" dirty="0" smtClean="0"/>
              <a:t>a. </a:t>
            </a:r>
            <a:r>
              <a:rPr lang="en-US" sz="2800" u="sng" dirty="0" smtClean="0">
                <a:solidFill>
                  <a:srgbClr val="FF0000"/>
                </a:solidFill>
              </a:rPr>
              <a:t>Erythrocytes</a:t>
            </a:r>
            <a:r>
              <a:rPr lang="en-US" sz="2800" dirty="0" smtClean="0"/>
              <a:t> – aka Red Blood Cells; delivers O</a:t>
            </a:r>
            <a:r>
              <a:rPr lang="en-US" sz="2800" baseline="-25000" dirty="0" smtClean="0"/>
              <a:t>2</a:t>
            </a:r>
            <a:endParaRPr lang="en-US" sz="2800" dirty="0" smtClean="0"/>
          </a:p>
          <a:p>
            <a:pPr>
              <a:buNone/>
            </a:pPr>
            <a:r>
              <a:rPr lang="en-US" sz="2800" b="1" dirty="0"/>
              <a:t>	</a:t>
            </a:r>
            <a:r>
              <a:rPr lang="en-US" sz="2800" b="1" dirty="0" smtClean="0"/>
              <a:t>	</a:t>
            </a:r>
            <a:r>
              <a:rPr lang="en-US" sz="2800" dirty="0" smtClean="0"/>
              <a:t>b. </a:t>
            </a:r>
            <a:r>
              <a:rPr lang="en-US" sz="2800" u="sng" dirty="0" smtClean="0">
                <a:solidFill>
                  <a:srgbClr val="FF0000"/>
                </a:solidFill>
              </a:rPr>
              <a:t>Leukocytes</a:t>
            </a:r>
            <a:r>
              <a:rPr lang="en-US" sz="2800" dirty="0" smtClean="0"/>
              <a:t> – aka White Blood Cells; fight diseases 	      </a:t>
            </a:r>
            <a:r>
              <a:rPr lang="en-US" sz="2800" dirty="0"/>
              <a:t>and foreign pathogens</a:t>
            </a:r>
          </a:p>
          <a:p>
            <a:pPr>
              <a:buNone/>
            </a:pPr>
            <a:r>
              <a:rPr lang="en-US" sz="2800" b="1" dirty="0"/>
              <a:t>	</a:t>
            </a:r>
            <a:r>
              <a:rPr lang="en-US" sz="2800" b="1" dirty="0" smtClean="0"/>
              <a:t>	</a:t>
            </a:r>
            <a:r>
              <a:rPr lang="en-US" sz="2800" dirty="0" smtClean="0"/>
              <a:t>c.</a:t>
            </a:r>
            <a:r>
              <a:rPr lang="en-US" sz="2800" dirty="0" smtClean="0">
                <a:solidFill>
                  <a:srgbClr val="FF0000"/>
                </a:solidFill>
              </a:rPr>
              <a:t> </a:t>
            </a:r>
            <a:r>
              <a:rPr lang="en-US" sz="2800" u="sng" dirty="0" smtClean="0">
                <a:solidFill>
                  <a:srgbClr val="FF0000"/>
                </a:solidFill>
              </a:rPr>
              <a:t>Thrombocytes</a:t>
            </a:r>
            <a:r>
              <a:rPr lang="en-US" sz="2800" dirty="0" smtClean="0">
                <a:solidFill>
                  <a:srgbClr val="FF0000"/>
                </a:solidFill>
              </a:rPr>
              <a:t> </a:t>
            </a:r>
            <a:r>
              <a:rPr lang="en-US" sz="2800" dirty="0" smtClean="0"/>
              <a:t>– aka Platelets; blood clotting</a:t>
            </a:r>
          </a:p>
          <a:p>
            <a:pPr>
              <a:buNone/>
            </a:pPr>
            <a:r>
              <a:rPr lang="en-US" sz="2800" b="1" dirty="0"/>
              <a:t>	</a:t>
            </a:r>
            <a:r>
              <a:rPr lang="en-US" sz="2800" b="1" dirty="0" smtClean="0"/>
              <a:t>	</a:t>
            </a:r>
            <a:r>
              <a:rPr lang="en-US" sz="2800" dirty="0" smtClean="0"/>
              <a:t>d.</a:t>
            </a:r>
            <a:r>
              <a:rPr lang="en-US" sz="2800" dirty="0" smtClean="0">
                <a:solidFill>
                  <a:srgbClr val="FF0000"/>
                </a:solidFill>
              </a:rPr>
              <a:t> </a:t>
            </a:r>
            <a:r>
              <a:rPr lang="en-US" sz="2800" u="sng" dirty="0" smtClean="0">
                <a:solidFill>
                  <a:srgbClr val="FF0000"/>
                </a:solidFill>
              </a:rPr>
              <a:t>Plasma</a:t>
            </a:r>
            <a:r>
              <a:rPr lang="en-US" sz="2800" dirty="0" smtClean="0">
                <a:solidFill>
                  <a:srgbClr val="FF0000"/>
                </a:solidFill>
              </a:rPr>
              <a:t> </a:t>
            </a:r>
            <a:r>
              <a:rPr lang="en-US" sz="2800" dirty="0"/>
              <a:t>– </a:t>
            </a:r>
            <a:r>
              <a:rPr lang="en-US" sz="2800" dirty="0" smtClean="0"/>
              <a:t>liquid portion of blood</a:t>
            </a:r>
            <a:endParaRPr lang="en-US" sz="2800" b="1" dirty="0" smtClean="0"/>
          </a:p>
        </p:txBody>
      </p:sp>
      <p:pic>
        <p:nvPicPr>
          <p:cNvPr id="5124" name="Picture 4" descr="http://antranik.org/wp-content/uploads/2011/12/blood-centrifuge-buffy-coat-erythrocytes-hematocri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705"/>
          <a:stretch/>
        </p:blipFill>
        <p:spPr bwMode="auto">
          <a:xfrm>
            <a:off x="0" y="4572000"/>
            <a:ext cx="5524500" cy="185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6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Circulatory System</a:t>
            </a:r>
            <a:endParaRPr lang="en-US" dirty="0"/>
          </a:p>
        </p:txBody>
      </p:sp>
      <p:sp>
        <p:nvSpPr>
          <p:cNvPr id="3" name="Content Placeholder 2"/>
          <p:cNvSpPr>
            <a:spLocks noGrp="1"/>
          </p:cNvSpPr>
          <p:nvPr>
            <p:ph idx="1"/>
          </p:nvPr>
        </p:nvSpPr>
        <p:spPr>
          <a:xfrm>
            <a:off x="231198" y="838200"/>
            <a:ext cx="8912802" cy="5105400"/>
          </a:xfrm>
        </p:spPr>
        <p:txBody>
          <a:bodyPr/>
          <a:lstStyle/>
          <a:p>
            <a:pPr>
              <a:buNone/>
            </a:pPr>
            <a:r>
              <a:rPr lang="en-US" b="1" dirty="0" smtClean="0"/>
              <a:t>Functions/Roles:</a:t>
            </a:r>
          </a:p>
          <a:p>
            <a:pPr>
              <a:buNone/>
            </a:pPr>
            <a:r>
              <a:rPr lang="en-US" sz="2600" dirty="0">
                <a:solidFill>
                  <a:srgbClr val="FF0000"/>
                </a:solidFill>
              </a:rPr>
              <a:t>	</a:t>
            </a:r>
            <a:r>
              <a:rPr lang="en-US" sz="2700" dirty="0" smtClean="0">
                <a:solidFill>
                  <a:srgbClr val="FF0000"/>
                </a:solidFill>
              </a:rPr>
              <a:t>1. </a:t>
            </a:r>
            <a:r>
              <a:rPr lang="en-US" sz="2700" u="sng" dirty="0" smtClean="0">
                <a:solidFill>
                  <a:srgbClr val="FF0000"/>
                </a:solidFill>
              </a:rPr>
              <a:t>Transport</a:t>
            </a:r>
            <a:r>
              <a:rPr lang="en-US" sz="2700" dirty="0" smtClean="0">
                <a:solidFill>
                  <a:srgbClr val="FF0000"/>
                </a:solidFill>
              </a:rPr>
              <a:t> </a:t>
            </a:r>
            <a:r>
              <a:rPr lang="en-US" sz="2700" dirty="0" smtClean="0"/>
              <a:t>– move nutrients, gases, hormones, blood cells,     </a:t>
            </a:r>
          </a:p>
          <a:p>
            <a:pPr>
              <a:buNone/>
            </a:pPr>
            <a:r>
              <a:rPr lang="en-US" sz="2700" dirty="0" smtClean="0"/>
              <a:t>           etc. </a:t>
            </a:r>
          </a:p>
          <a:p>
            <a:pPr>
              <a:buNone/>
            </a:pPr>
            <a:r>
              <a:rPr lang="en-US" sz="2700" dirty="0" smtClean="0">
                <a:solidFill>
                  <a:srgbClr val="FF0000"/>
                </a:solidFill>
              </a:rPr>
              <a:t>	2. </a:t>
            </a:r>
            <a:r>
              <a:rPr lang="en-US" sz="2700" u="sng" dirty="0" smtClean="0">
                <a:solidFill>
                  <a:srgbClr val="FF0000"/>
                </a:solidFill>
              </a:rPr>
              <a:t>Maintain homeostasis</a:t>
            </a:r>
            <a:r>
              <a:rPr lang="en-US" sz="2700" dirty="0" smtClean="0">
                <a:solidFill>
                  <a:srgbClr val="FF0000"/>
                </a:solidFill>
              </a:rPr>
              <a:t> </a:t>
            </a:r>
            <a:r>
              <a:rPr lang="en-US" sz="2700" dirty="0" smtClean="0"/>
              <a:t>– stabilize body temperature &amp; pH</a:t>
            </a:r>
          </a:p>
          <a:p>
            <a:pPr>
              <a:buNone/>
            </a:pPr>
            <a:r>
              <a:rPr lang="en-US" sz="2600" dirty="0"/>
              <a:t>	</a:t>
            </a:r>
            <a:endParaRPr lang="en-US" sz="2800" dirty="0"/>
          </a:p>
        </p:txBody>
      </p:sp>
      <p:pic>
        <p:nvPicPr>
          <p:cNvPr id="7170" name="Picture 2" descr="http://media-1.web.britannica.com/eb-media/71/91871-034-DA6BA0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082636"/>
            <a:ext cx="46196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22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Circulatory System</a:t>
            </a:r>
            <a:endParaRPr lang="en-US" dirty="0"/>
          </a:p>
        </p:txBody>
      </p:sp>
      <p:sp>
        <p:nvSpPr>
          <p:cNvPr id="3" name="Content Placeholder 2"/>
          <p:cNvSpPr>
            <a:spLocks noGrp="1"/>
          </p:cNvSpPr>
          <p:nvPr>
            <p:ph idx="1"/>
          </p:nvPr>
        </p:nvSpPr>
        <p:spPr>
          <a:xfrm>
            <a:off x="152400" y="1219200"/>
            <a:ext cx="8915400" cy="1600200"/>
          </a:xfrm>
        </p:spPr>
        <p:txBody>
          <a:bodyPr/>
          <a:lstStyle/>
          <a:p>
            <a:pPr>
              <a:buNone/>
            </a:pPr>
            <a:r>
              <a:rPr lang="en-US" b="1" dirty="0" smtClean="0"/>
              <a:t>4 Blood Types: </a:t>
            </a:r>
          </a:p>
          <a:p>
            <a:pPr>
              <a:buNone/>
            </a:pPr>
            <a:r>
              <a:rPr lang="en-US" sz="2800" b="1" dirty="0"/>
              <a:t> </a:t>
            </a:r>
            <a:r>
              <a:rPr lang="en-US" sz="2600" u="sng" dirty="0" smtClean="0">
                <a:solidFill>
                  <a:srgbClr val="FF0000"/>
                </a:solidFill>
              </a:rPr>
              <a:t>_A_</a:t>
            </a:r>
            <a:r>
              <a:rPr lang="en-US" sz="2600" dirty="0" smtClean="0">
                <a:solidFill>
                  <a:srgbClr val="FF0000"/>
                </a:solidFill>
              </a:rPr>
              <a:t> </a:t>
            </a:r>
            <a:r>
              <a:rPr lang="en-US" sz="2600" dirty="0" smtClean="0"/>
              <a:t>,</a:t>
            </a:r>
            <a:r>
              <a:rPr lang="en-US" sz="2600" dirty="0" smtClean="0">
                <a:solidFill>
                  <a:srgbClr val="FF0000"/>
                </a:solidFill>
              </a:rPr>
              <a:t> </a:t>
            </a:r>
            <a:r>
              <a:rPr lang="en-US" sz="2600" u="sng" dirty="0" smtClean="0">
                <a:solidFill>
                  <a:srgbClr val="FF0000"/>
                </a:solidFill>
              </a:rPr>
              <a:t>_B_</a:t>
            </a:r>
            <a:r>
              <a:rPr lang="en-US" sz="2600" dirty="0" smtClean="0">
                <a:solidFill>
                  <a:srgbClr val="FF0000"/>
                </a:solidFill>
              </a:rPr>
              <a:t> </a:t>
            </a:r>
            <a:r>
              <a:rPr lang="en-US" sz="2600" dirty="0"/>
              <a:t>, </a:t>
            </a:r>
            <a:r>
              <a:rPr lang="en-US" sz="2600" u="sng" dirty="0" smtClean="0">
                <a:solidFill>
                  <a:srgbClr val="FF0000"/>
                </a:solidFill>
              </a:rPr>
              <a:t>_AB_</a:t>
            </a:r>
            <a:r>
              <a:rPr lang="en-US" sz="2600" dirty="0" smtClean="0">
                <a:solidFill>
                  <a:srgbClr val="FF0000"/>
                </a:solidFill>
              </a:rPr>
              <a:t> </a:t>
            </a:r>
            <a:r>
              <a:rPr lang="en-US" sz="2600" dirty="0" smtClean="0"/>
              <a:t>(universal recipient), and </a:t>
            </a:r>
            <a:r>
              <a:rPr lang="en-US" sz="2600" u="sng" dirty="0" smtClean="0">
                <a:solidFill>
                  <a:srgbClr val="FF0000"/>
                </a:solidFill>
              </a:rPr>
              <a:t>_O_</a:t>
            </a:r>
            <a:r>
              <a:rPr lang="en-US" sz="2600" dirty="0" smtClean="0"/>
              <a:t> (universal donor)</a:t>
            </a:r>
            <a:endParaRPr lang="en-US" sz="2600" dirty="0"/>
          </a:p>
          <a:p>
            <a:pPr>
              <a:buNone/>
            </a:pPr>
            <a:endParaRPr lang="en-US" sz="2800" dirty="0"/>
          </a:p>
          <a:p>
            <a:pPr>
              <a:buNone/>
            </a:pPr>
            <a:endParaRPr lang="en-US" sz="2800" dirty="0"/>
          </a:p>
          <a:p>
            <a:pPr>
              <a:buNone/>
            </a:pPr>
            <a:endParaRPr lang="en-US" sz="2800" dirty="0"/>
          </a:p>
          <a:p>
            <a:pPr>
              <a:buNone/>
            </a:pPr>
            <a:endParaRPr lang="en-US" sz="2800" dirty="0"/>
          </a:p>
        </p:txBody>
      </p:sp>
      <p:pic>
        <p:nvPicPr>
          <p:cNvPr id="4098" name="Picture 2" descr="http://teenskepchick.org/files/2012/09/bloodty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514600"/>
            <a:ext cx="5530596"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875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Circulatory System</a:t>
            </a:r>
            <a:endParaRPr lang="en-US" dirty="0"/>
          </a:p>
        </p:txBody>
      </p:sp>
      <p:sp>
        <p:nvSpPr>
          <p:cNvPr id="3" name="Content Placeholder 2"/>
          <p:cNvSpPr>
            <a:spLocks noGrp="1"/>
          </p:cNvSpPr>
          <p:nvPr>
            <p:ph idx="1"/>
          </p:nvPr>
        </p:nvSpPr>
        <p:spPr>
          <a:xfrm>
            <a:off x="152400" y="838200"/>
            <a:ext cx="8915400" cy="762000"/>
          </a:xfrm>
        </p:spPr>
        <p:txBody>
          <a:bodyPr/>
          <a:lstStyle/>
          <a:p>
            <a:pPr>
              <a:buNone/>
            </a:pPr>
            <a:r>
              <a:rPr lang="en-US" b="1" dirty="0" smtClean="0"/>
              <a:t>Pathway of Blood: </a:t>
            </a:r>
          </a:p>
        </p:txBody>
      </p:sp>
      <p:sp>
        <p:nvSpPr>
          <p:cNvPr id="6" name="TextBox 5"/>
          <p:cNvSpPr txBox="1"/>
          <p:nvPr/>
        </p:nvSpPr>
        <p:spPr>
          <a:xfrm>
            <a:off x="152400" y="1524000"/>
            <a:ext cx="1524000" cy="461665"/>
          </a:xfrm>
          <a:prstGeom prst="rect">
            <a:avLst/>
          </a:prstGeom>
          <a:solidFill>
            <a:schemeClr val="tx2">
              <a:lumMod val="60000"/>
              <a:lumOff val="40000"/>
            </a:schemeClr>
          </a:solidFill>
          <a:ln w="28575">
            <a:solidFill>
              <a:srgbClr val="0070C0"/>
            </a:solidFill>
          </a:ln>
        </p:spPr>
        <p:txBody>
          <a:bodyPr wrap="square" rtlCol="0">
            <a:spAutoFit/>
          </a:bodyPr>
          <a:lstStyle/>
          <a:p>
            <a:pPr algn="ctr"/>
            <a:r>
              <a:rPr lang="en-US" sz="2400" dirty="0" smtClean="0"/>
              <a:t>Vena Cava</a:t>
            </a:r>
            <a:endParaRPr lang="en-US" sz="2400" dirty="0"/>
          </a:p>
        </p:txBody>
      </p:sp>
      <p:sp>
        <p:nvSpPr>
          <p:cNvPr id="7" name="TextBox 6"/>
          <p:cNvSpPr txBox="1"/>
          <p:nvPr/>
        </p:nvSpPr>
        <p:spPr>
          <a:xfrm>
            <a:off x="1981200" y="1536228"/>
            <a:ext cx="1752600" cy="461665"/>
          </a:xfrm>
          <a:prstGeom prst="rect">
            <a:avLst/>
          </a:prstGeom>
          <a:solidFill>
            <a:schemeClr val="tx2">
              <a:lumMod val="60000"/>
              <a:lumOff val="40000"/>
            </a:schemeClr>
          </a:solidFill>
          <a:ln w="28575">
            <a:solidFill>
              <a:srgbClr val="0070C0"/>
            </a:solidFill>
          </a:ln>
        </p:spPr>
        <p:txBody>
          <a:bodyPr wrap="square" rtlCol="0">
            <a:spAutoFit/>
          </a:bodyPr>
          <a:lstStyle/>
          <a:p>
            <a:pPr algn="ctr"/>
            <a:r>
              <a:rPr lang="en-US" sz="2400" dirty="0" smtClean="0"/>
              <a:t>Right Atrium</a:t>
            </a:r>
            <a:endParaRPr lang="en-US" sz="2400" dirty="0"/>
          </a:p>
        </p:txBody>
      </p:sp>
      <p:sp>
        <p:nvSpPr>
          <p:cNvPr id="8" name="TextBox 7"/>
          <p:cNvSpPr txBox="1"/>
          <p:nvPr/>
        </p:nvSpPr>
        <p:spPr>
          <a:xfrm>
            <a:off x="4038600" y="1536228"/>
            <a:ext cx="2057400" cy="461665"/>
          </a:xfrm>
          <a:prstGeom prst="rect">
            <a:avLst/>
          </a:prstGeom>
          <a:solidFill>
            <a:schemeClr val="tx2">
              <a:lumMod val="60000"/>
              <a:lumOff val="40000"/>
            </a:schemeClr>
          </a:solidFill>
          <a:ln w="28575">
            <a:solidFill>
              <a:srgbClr val="0070C0"/>
            </a:solidFill>
          </a:ln>
        </p:spPr>
        <p:txBody>
          <a:bodyPr wrap="square" rtlCol="0">
            <a:spAutoFit/>
          </a:bodyPr>
          <a:lstStyle/>
          <a:p>
            <a:pPr algn="ctr"/>
            <a:r>
              <a:rPr lang="en-US" sz="2400" dirty="0" smtClean="0"/>
              <a:t>Right Ventricle</a:t>
            </a:r>
            <a:endParaRPr lang="en-US" sz="2400" dirty="0"/>
          </a:p>
        </p:txBody>
      </p:sp>
      <p:sp>
        <p:nvSpPr>
          <p:cNvPr id="10" name="TextBox 9"/>
          <p:cNvSpPr txBox="1"/>
          <p:nvPr/>
        </p:nvSpPr>
        <p:spPr>
          <a:xfrm>
            <a:off x="6400800" y="1536228"/>
            <a:ext cx="2438400" cy="461665"/>
          </a:xfrm>
          <a:prstGeom prst="rect">
            <a:avLst/>
          </a:prstGeom>
          <a:solidFill>
            <a:schemeClr val="tx2">
              <a:lumMod val="60000"/>
              <a:lumOff val="40000"/>
            </a:schemeClr>
          </a:solidFill>
          <a:ln w="28575">
            <a:solidFill>
              <a:srgbClr val="0070C0"/>
            </a:solidFill>
          </a:ln>
        </p:spPr>
        <p:txBody>
          <a:bodyPr wrap="square" rtlCol="0">
            <a:spAutoFit/>
          </a:bodyPr>
          <a:lstStyle/>
          <a:p>
            <a:pPr algn="ctr"/>
            <a:r>
              <a:rPr lang="en-US" sz="2400" dirty="0" smtClean="0"/>
              <a:t>Pulmonary Artery</a:t>
            </a:r>
            <a:endParaRPr lang="en-US" sz="2400" dirty="0"/>
          </a:p>
        </p:txBody>
      </p:sp>
      <p:cxnSp>
        <p:nvCxnSpPr>
          <p:cNvPr id="12" name="Straight Arrow Connector 11"/>
          <p:cNvCxnSpPr/>
          <p:nvPr/>
        </p:nvCxnSpPr>
        <p:spPr>
          <a:xfrm>
            <a:off x="1676400" y="1782126"/>
            <a:ext cx="304800" cy="12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400" y="2286001"/>
            <a:ext cx="990600" cy="461665"/>
          </a:xfrm>
          <a:prstGeom prst="rect">
            <a:avLst/>
          </a:prstGeom>
          <a:gradFill flip="none" rotWithShape="1">
            <a:gsLst>
              <a:gs pos="100000">
                <a:srgbClr val="FF0000"/>
              </a:gs>
              <a:gs pos="0">
                <a:srgbClr val="0070C0"/>
              </a:gs>
            </a:gsLst>
            <a:lin ang="0" scaled="1"/>
            <a:tileRect/>
          </a:gradFill>
          <a:ln w="28575">
            <a:solidFill>
              <a:srgbClr val="0070C0"/>
            </a:solidFill>
          </a:ln>
        </p:spPr>
        <p:txBody>
          <a:bodyPr wrap="square" rtlCol="0">
            <a:spAutoFit/>
          </a:bodyPr>
          <a:lstStyle/>
          <a:p>
            <a:pPr algn="ctr"/>
            <a:r>
              <a:rPr lang="en-US" sz="2400" dirty="0" smtClean="0"/>
              <a:t>Lungs</a:t>
            </a:r>
            <a:endParaRPr lang="en-US" sz="2400" dirty="0"/>
          </a:p>
        </p:txBody>
      </p:sp>
      <p:sp>
        <p:nvSpPr>
          <p:cNvPr id="16" name="TextBox 15"/>
          <p:cNvSpPr txBox="1"/>
          <p:nvPr/>
        </p:nvSpPr>
        <p:spPr>
          <a:xfrm>
            <a:off x="4038600" y="2286001"/>
            <a:ext cx="1676400" cy="461665"/>
          </a:xfrm>
          <a:prstGeom prst="rect">
            <a:avLst/>
          </a:prstGeom>
          <a:solidFill>
            <a:srgbClr val="FF0000"/>
          </a:solidFill>
          <a:ln w="28575">
            <a:solidFill>
              <a:srgbClr val="FF0000"/>
            </a:solidFill>
          </a:ln>
        </p:spPr>
        <p:txBody>
          <a:bodyPr wrap="square" rtlCol="0">
            <a:spAutoFit/>
          </a:bodyPr>
          <a:lstStyle/>
          <a:p>
            <a:pPr algn="ctr"/>
            <a:r>
              <a:rPr lang="en-US" sz="2400" dirty="0" smtClean="0"/>
              <a:t>Left Atrium</a:t>
            </a:r>
            <a:endParaRPr lang="en-US" sz="2400" dirty="0"/>
          </a:p>
        </p:txBody>
      </p:sp>
      <p:sp>
        <p:nvSpPr>
          <p:cNvPr id="17" name="TextBox 16"/>
          <p:cNvSpPr txBox="1"/>
          <p:nvPr/>
        </p:nvSpPr>
        <p:spPr>
          <a:xfrm>
            <a:off x="1447800" y="2286000"/>
            <a:ext cx="2286000" cy="461665"/>
          </a:xfrm>
          <a:prstGeom prst="rect">
            <a:avLst/>
          </a:prstGeom>
          <a:solidFill>
            <a:srgbClr val="FF0000"/>
          </a:solidFill>
          <a:ln w="28575">
            <a:solidFill>
              <a:srgbClr val="FF0000"/>
            </a:solidFill>
          </a:ln>
        </p:spPr>
        <p:txBody>
          <a:bodyPr wrap="square" rtlCol="0">
            <a:spAutoFit/>
          </a:bodyPr>
          <a:lstStyle/>
          <a:p>
            <a:pPr algn="ctr"/>
            <a:r>
              <a:rPr lang="en-US" sz="2400" dirty="0" smtClean="0"/>
              <a:t>Pulmonary Vein</a:t>
            </a:r>
            <a:endParaRPr lang="en-US" sz="2400" dirty="0"/>
          </a:p>
        </p:txBody>
      </p:sp>
      <p:sp>
        <p:nvSpPr>
          <p:cNvPr id="18" name="TextBox 17"/>
          <p:cNvSpPr txBox="1"/>
          <p:nvPr/>
        </p:nvSpPr>
        <p:spPr>
          <a:xfrm>
            <a:off x="6019800" y="2286001"/>
            <a:ext cx="1828800" cy="461665"/>
          </a:xfrm>
          <a:prstGeom prst="rect">
            <a:avLst/>
          </a:prstGeom>
          <a:solidFill>
            <a:srgbClr val="FF0000"/>
          </a:solidFill>
          <a:ln w="28575">
            <a:solidFill>
              <a:srgbClr val="FF0000"/>
            </a:solidFill>
          </a:ln>
        </p:spPr>
        <p:txBody>
          <a:bodyPr wrap="square" rtlCol="0">
            <a:spAutoFit/>
          </a:bodyPr>
          <a:lstStyle/>
          <a:p>
            <a:pPr algn="ctr"/>
            <a:r>
              <a:rPr lang="en-US" sz="2400" dirty="0" smtClean="0"/>
              <a:t>Left Ventricle</a:t>
            </a:r>
            <a:endParaRPr lang="en-US" sz="2400" dirty="0"/>
          </a:p>
        </p:txBody>
      </p:sp>
      <p:sp>
        <p:nvSpPr>
          <p:cNvPr id="19" name="TextBox 18"/>
          <p:cNvSpPr txBox="1"/>
          <p:nvPr/>
        </p:nvSpPr>
        <p:spPr>
          <a:xfrm>
            <a:off x="1447800" y="3138056"/>
            <a:ext cx="1219200" cy="461665"/>
          </a:xfrm>
          <a:prstGeom prst="rect">
            <a:avLst/>
          </a:prstGeom>
          <a:solidFill>
            <a:srgbClr val="FF0000"/>
          </a:solidFill>
          <a:ln w="28575">
            <a:solidFill>
              <a:srgbClr val="FF0000"/>
            </a:solidFill>
          </a:ln>
        </p:spPr>
        <p:txBody>
          <a:bodyPr wrap="square" rtlCol="0">
            <a:spAutoFit/>
          </a:bodyPr>
          <a:lstStyle/>
          <a:p>
            <a:pPr algn="ctr"/>
            <a:r>
              <a:rPr lang="en-US" sz="2400" dirty="0" smtClean="0"/>
              <a:t>Arteries</a:t>
            </a:r>
            <a:endParaRPr lang="en-US" sz="2400" dirty="0"/>
          </a:p>
        </p:txBody>
      </p:sp>
      <p:sp>
        <p:nvSpPr>
          <p:cNvPr id="20" name="TextBox 19"/>
          <p:cNvSpPr txBox="1"/>
          <p:nvPr/>
        </p:nvSpPr>
        <p:spPr>
          <a:xfrm>
            <a:off x="138545" y="3124201"/>
            <a:ext cx="1004455" cy="461665"/>
          </a:xfrm>
          <a:prstGeom prst="rect">
            <a:avLst/>
          </a:prstGeom>
          <a:solidFill>
            <a:srgbClr val="FF0000"/>
          </a:solidFill>
          <a:ln w="28575">
            <a:solidFill>
              <a:srgbClr val="FF0000"/>
            </a:solidFill>
          </a:ln>
        </p:spPr>
        <p:txBody>
          <a:bodyPr wrap="square" rtlCol="0">
            <a:spAutoFit/>
          </a:bodyPr>
          <a:lstStyle/>
          <a:p>
            <a:pPr algn="ctr"/>
            <a:r>
              <a:rPr lang="en-US" sz="2400" dirty="0" smtClean="0"/>
              <a:t>Aorta</a:t>
            </a:r>
            <a:endParaRPr lang="en-US" sz="2400" dirty="0"/>
          </a:p>
        </p:txBody>
      </p:sp>
      <p:sp>
        <p:nvSpPr>
          <p:cNvPr id="22" name="TextBox 21"/>
          <p:cNvSpPr txBox="1"/>
          <p:nvPr/>
        </p:nvSpPr>
        <p:spPr>
          <a:xfrm>
            <a:off x="3009900" y="3138056"/>
            <a:ext cx="3009900" cy="461665"/>
          </a:xfrm>
          <a:prstGeom prst="rect">
            <a:avLst/>
          </a:prstGeom>
          <a:gradFill flip="none" rotWithShape="1">
            <a:gsLst>
              <a:gs pos="0">
                <a:srgbClr val="FF0000"/>
              </a:gs>
              <a:gs pos="100000">
                <a:srgbClr val="0070C0"/>
              </a:gs>
            </a:gsLst>
            <a:lin ang="0" scaled="1"/>
            <a:tileRect/>
          </a:gradFill>
          <a:ln w="28575">
            <a:solidFill>
              <a:srgbClr val="0070C0"/>
            </a:solidFill>
          </a:ln>
        </p:spPr>
        <p:txBody>
          <a:bodyPr wrap="square" rtlCol="0">
            <a:spAutoFit/>
          </a:bodyPr>
          <a:lstStyle/>
          <a:p>
            <a:pPr algn="ctr"/>
            <a:r>
              <a:rPr lang="en-US" sz="2400" dirty="0" smtClean="0"/>
              <a:t>Capillaries (Body Cells)</a:t>
            </a:r>
            <a:endParaRPr lang="en-US" sz="2400" dirty="0"/>
          </a:p>
        </p:txBody>
      </p:sp>
      <p:sp>
        <p:nvSpPr>
          <p:cNvPr id="23" name="TextBox 22"/>
          <p:cNvSpPr txBox="1"/>
          <p:nvPr/>
        </p:nvSpPr>
        <p:spPr>
          <a:xfrm>
            <a:off x="6324600" y="3124201"/>
            <a:ext cx="865909" cy="461665"/>
          </a:xfrm>
          <a:prstGeom prst="rect">
            <a:avLst/>
          </a:prstGeom>
          <a:solidFill>
            <a:schemeClr val="tx2">
              <a:lumMod val="60000"/>
              <a:lumOff val="40000"/>
            </a:schemeClr>
          </a:solidFill>
          <a:ln w="28575">
            <a:solidFill>
              <a:srgbClr val="0070C0"/>
            </a:solidFill>
          </a:ln>
        </p:spPr>
        <p:txBody>
          <a:bodyPr wrap="square" rtlCol="0">
            <a:spAutoFit/>
          </a:bodyPr>
          <a:lstStyle/>
          <a:p>
            <a:pPr algn="ctr"/>
            <a:r>
              <a:rPr lang="en-US" sz="2400" dirty="0" smtClean="0"/>
              <a:t>Veins</a:t>
            </a:r>
            <a:endParaRPr lang="en-US" sz="2400" dirty="0"/>
          </a:p>
        </p:txBody>
      </p:sp>
      <p:sp>
        <p:nvSpPr>
          <p:cNvPr id="24" name="TextBox 23"/>
          <p:cNvSpPr txBox="1"/>
          <p:nvPr/>
        </p:nvSpPr>
        <p:spPr>
          <a:xfrm>
            <a:off x="7467600" y="3124200"/>
            <a:ext cx="1524000" cy="461665"/>
          </a:xfrm>
          <a:prstGeom prst="rect">
            <a:avLst/>
          </a:prstGeom>
          <a:solidFill>
            <a:schemeClr val="tx2">
              <a:lumMod val="60000"/>
              <a:lumOff val="40000"/>
            </a:schemeClr>
          </a:solidFill>
          <a:ln w="28575">
            <a:solidFill>
              <a:srgbClr val="0070C0"/>
            </a:solidFill>
          </a:ln>
        </p:spPr>
        <p:txBody>
          <a:bodyPr wrap="square" rtlCol="0">
            <a:spAutoFit/>
          </a:bodyPr>
          <a:lstStyle/>
          <a:p>
            <a:pPr algn="ctr"/>
            <a:r>
              <a:rPr lang="en-US" sz="2400" dirty="0" smtClean="0"/>
              <a:t>Vena Cava</a:t>
            </a:r>
            <a:endParaRPr lang="en-US" sz="2400" dirty="0"/>
          </a:p>
        </p:txBody>
      </p:sp>
      <p:cxnSp>
        <p:nvCxnSpPr>
          <p:cNvPr id="25" name="Straight Arrow Connector 24"/>
          <p:cNvCxnSpPr/>
          <p:nvPr/>
        </p:nvCxnSpPr>
        <p:spPr>
          <a:xfrm>
            <a:off x="3733800" y="2543522"/>
            <a:ext cx="304800" cy="12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82145" y="1769293"/>
            <a:ext cx="304800" cy="12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63782" y="2519066"/>
            <a:ext cx="304800" cy="12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839200" y="1768273"/>
            <a:ext cx="304800" cy="12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728855" y="2531294"/>
            <a:ext cx="304800" cy="12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33800" y="1768879"/>
            <a:ext cx="304800" cy="12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848600" y="2490940"/>
            <a:ext cx="304800" cy="12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705100" y="3352800"/>
            <a:ext cx="304800" cy="12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163782" y="3348918"/>
            <a:ext cx="304800" cy="12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019800" y="3348918"/>
            <a:ext cx="304800" cy="12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162800" y="3362774"/>
            <a:ext cx="304800" cy="122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7" descr="http://www.texasheartinstitute.org/HIC/Anatomy/images/fig1_crossl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431" y="3810001"/>
            <a:ext cx="2693369" cy="306798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5110162" y="4466831"/>
            <a:ext cx="2124075" cy="1754326"/>
          </a:xfrm>
          <a:prstGeom prst="rect">
            <a:avLst/>
          </a:prstGeom>
          <a:noFill/>
        </p:spPr>
        <p:txBody>
          <a:bodyPr wrap="square" rtlCol="0">
            <a:spAutoFit/>
          </a:bodyPr>
          <a:lstStyle/>
          <a:p>
            <a:r>
              <a:rPr lang="en-US" b="1" dirty="0" smtClean="0"/>
              <a:t>** Color flow of blood through the body using </a:t>
            </a:r>
            <a:r>
              <a:rPr lang="en-US" b="1" dirty="0" smtClean="0">
                <a:solidFill>
                  <a:srgbClr val="FF0000"/>
                </a:solidFill>
              </a:rPr>
              <a:t>Red (Carrying Oxygen) </a:t>
            </a:r>
            <a:r>
              <a:rPr lang="en-US" b="1" dirty="0" smtClean="0"/>
              <a:t>and</a:t>
            </a:r>
            <a:r>
              <a:rPr lang="en-US" b="1" dirty="0" smtClean="0">
                <a:solidFill>
                  <a:srgbClr val="FF0000"/>
                </a:solidFill>
              </a:rPr>
              <a:t> </a:t>
            </a:r>
            <a:r>
              <a:rPr lang="en-US" b="1" dirty="0" smtClean="0">
                <a:solidFill>
                  <a:srgbClr val="00B0F0"/>
                </a:solidFill>
              </a:rPr>
              <a:t>Blue  (Carrying Carbon Dioxide)</a:t>
            </a:r>
            <a:endParaRPr lang="en-US" b="1" dirty="0">
              <a:solidFill>
                <a:srgbClr val="00B0F0"/>
              </a:solidFill>
            </a:endParaRPr>
          </a:p>
        </p:txBody>
      </p:sp>
    </p:spTree>
    <p:extLst>
      <p:ext uri="{BB962C8B-B14F-4D97-AF65-F5344CB8AC3E}">
        <p14:creationId xmlns:p14="http://schemas.microsoft.com/office/powerpoint/2010/main" val="156415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5" grpId="0" animBg="1"/>
      <p:bldP spid="16" grpId="0" animBg="1"/>
      <p:bldP spid="17" grpId="0" animBg="1"/>
      <p:bldP spid="18" grpId="0" animBg="1"/>
      <p:bldP spid="19" grpId="0" animBg="1"/>
      <p:bldP spid="20" grpId="0" animBg="1"/>
      <p:bldP spid="22" grpId="0" animBg="1"/>
      <p:bldP spid="23" grpId="0" animBg="1"/>
      <p:bldP spid="24" grpId="0" animBg="1"/>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Circulatory System</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295400"/>
            <a:ext cx="4495800" cy="539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6200" y="990600"/>
            <a:ext cx="4953000" cy="3657600"/>
          </a:xfrm>
        </p:spPr>
        <p:txBody>
          <a:bodyPr>
            <a:normAutofit/>
          </a:bodyPr>
          <a:lstStyle/>
          <a:p>
            <a:pPr>
              <a:buNone/>
            </a:pPr>
            <a:r>
              <a:rPr lang="en-US" b="1" dirty="0" smtClean="0"/>
              <a:t>Diseases/Disorders:</a:t>
            </a:r>
          </a:p>
          <a:p>
            <a:pPr>
              <a:buNone/>
            </a:pPr>
            <a:r>
              <a:rPr lang="en-US" dirty="0"/>
              <a:t> </a:t>
            </a:r>
            <a:r>
              <a:rPr lang="en-US" dirty="0" smtClean="0"/>
              <a:t>  1. </a:t>
            </a:r>
            <a:r>
              <a:rPr lang="en-US" u="sng" dirty="0" smtClean="0">
                <a:solidFill>
                  <a:srgbClr val="FF0000"/>
                </a:solidFill>
              </a:rPr>
              <a:t>Heart Attack</a:t>
            </a:r>
            <a:r>
              <a:rPr lang="en-US" dirty="0" smtClean="0">
                <a:solidFill>
                  <a:srgbClr val="FF0000"/>
                </a:solidFill>
              </a:rPr>
              <a:t> </a:t>
            </a:r>
            <a:r>
              <a:rPr lang="en-US" dirty="0" smtClean="0"/>
              <a:t>– interruption of blood </a:t>
            </a:r>
            <a:r>
              <a:rPr lang="en-US" dirty="0"/>
              <a:t>supply </a:t>
            </a:r>
            <a:r>
              <a:rPr lang="en-US" dirty="0" smtClean="0"/>
              <a:t>to part </a:t>
            </a:r>
            <a:r>
              <a:rPr lang="en-US" dirty="0"/>
              <a:t>of heart, causing heart cells to die; </a:t>
            </a:r>
            <a:r>
              <a:rPr lang="en-US" dirty="0" smtClean="0"/>
              <a:t>caused by </a:t>
            </a:r>
            <a:r>
              <a:rPr lang="en-US" dirty="0"/>
              <a:t>blockage </a:t>
            </a:r>
            <a:r>
              <a:rPr lang="en-US" dirty="0" smtClean="0"/>
              <a:t>of coronary </a:t>
            </a:r>
            <a:r>
              <a:rPr lang="en-US" dirty="0"/>
              <a:t>artery (plaque)</a:t>
            </a:r>
          </a:p>
          <a:p>
            <a:pPr>
              <a:buNone/>
            </a:pPr>
            <a:endParaRPr lang="en-US" sz="2800" dirty="0">
              <a:solidFill>
                <a:srgbClr val="FF0000"/>
              </a:solidFill>
            </a:endParaRPr>
          </a:p>
          <a:p>
            <a:pPr>
              <a:buNone/>
            </a:pPr>
            <a:endParaRPr lang="en-US" sz="6000" dirty="0">
              <a:solidFill>
                <a:srgbClr val="FF0000"/>
              </a:solidFill>
            </a:endParaRPr>
          </a:p>
          <a:p>
            <a:pPr>
              <a:buNone/>
            </a:pPr>
            <a:endParaRPr lang="en-US" sz="2800" dirty="0"/>
          </a:p>
        </p:txBody>
      </p:sp>
      <p:pic>
        <p:nvPicPr>
          <p:cNvPr id="10242" name="Picture 2" descr="http://newsimg.bbc.co.uk/media/images/45736000/jpg/_45736351_plaq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684" y="4708778"/>
            <a:ext cx="2819400" cy="212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5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Circulatory System</a:t>
            </a:r>
            <a:endParaRPr lang="en-US" dirty="0"/>
          </a:p>
        </p:txBody>
      </p:sp>
      <p:sp>
        <p:nvSpPr>
          <p:cNvPr id="3" name="Content Placeholder 2"/>
          <p:cNvSpPr>
            <a:spLocks noGrp="1"/>
          </p:cNvSpPr>
          <p:nvPr>
            <p:ph idx="1"/>
          </p:nvPr>
        </p:nvSpPr>
        <p:spPr>
          <a:xfrm>
            <a:off x="304800" y="1295400"/>
            <a:ext cx="8610600" cy="2971800"/>
          </a:xfrm>
        </p:spPr>
        <p:txBody>
          <a:bodyPr>
            <a:normAutofit/>
          </a:bodyPr>
          <a:lstStyle/>
          <a:p>
            <a:pPr>
              <a:buNone/>
            </a:pPr>
            <a:r>
              <a:rPr lang="en-US" b="1" dirty="0" smtClean="0"/>
              <a:t>Diseases/Disorders:</a:t>
            </a:r>
          </a:p>
          <a:p>
            <a:pPr>
              <a:buNone/>
            </a:pPr>
            <a:r>
              <a:rPr lang="en-US" dirty="0"/>
              <a:t> </a:t>
            </a:r>
            <a:r>
              <a:rPr lang="en-US" dirty="0" smtClean="0"/>
              <a:t>  2. </a:t>
            </a:r>
            <a:r>
              <a:rPr lang="en-US" u="sng" dirty="0" smtClean="0">
                <a:solidFill>
                  <a:srgbClr val="FF0000"/>
                </a:solidFill>
              </a:rPr>
              <a:t>Sickle Cell Anemia</a:t>
            </a:r>
            <a:r>
              <a:rPr lang="en-US" dirty="0" smtClean="0">
                <a:solidFill>
                  <a:srgbClr val="FF0000"/>
                </a:solidFill>
              </a:rPr>
              <a:t> </a:t>
            </a:r>
            <a:r>
              <a:rPr lang="en-US" dirty="0" smtClean="0"/>
              <a:t>– genetic blood disorder; </a:t>
            </a:r>
          </a:p>
          <a:p>
            <a:pPr>
              <a:buNone/>
            </a:pPr>
            <a:r>
              <a:rPr lang="en-US" sz="2800" dirty="0"/>
              <a:t> </a:t>
            </a:r>
            <a:r>
              <a:rPr lang="en-US" sz="2800" dirty="0" smtClean="0"/>
              <a:t>         </a:t>
            </a:r>
            <a:r>
              <a:rPr lang="en-US" dirty="0" smtClean="0"/>
              <a:t>RBC’s are sickled shaped due to mutation of </a:t>
            </a:r>
          </a:p>
          <a:p>
            <a:pPr>
              <a:buNone/>
            </a:pPr>
            <a:r>
              <a:rPr lang="en-US" dirty="0">
                <a:solidFill>
                  <a:srgbClr val="FF0000"/>
                </a:solidFill>
              </a:rPr>
              <a:t> </a:t>
            </a:r>
            <a:r>
              <a:rPr lang="en-US" dirty="0" smtClean="0">
                <a:solidFill>
                  <a:srgbClr val="FF0000"/>
                </a:solidFill>
              </a:rPr>
              <a:t>        </a:t>
            </a:r>
            <a:r>
              <a:rPr lang="en-US" dirty="0" smtClean="0"/>
              <a:t>hemoglobin; blood clots easily</a:t>
            </a:r>
            <a:endParaRPr lang="en-US" dirty="0">
              <a:solidFill>
                <a:srgbClr val="FF0000"/>
              </a:solidFill>
            </a:endParaRPr>
          </a:p>
          <a:p>
            <a:pPr>
              <a:buNone/>
            </a:pPr>
            <a:endParaRPr lang="en-US" sz="3600" dirty="0">
              <a:solidFill>
                <a:srgbClr val="FF0000"/>
              </a:solidFill>
            </a:endParaRPr>
          </a:p>
          <a:p>
            <a:pPr>
              <a:buNone/>
            </a:pPr>
            <a:endParaRPr lang="en-US" sz="2800" dirty="0"/>
          </a:p>
        </p:txBody>
      </p:sp>
      <p:pic>
        <p:nvPicPr>
          <p:cNvPr id="55298" name="Picture 2" descr="http://upload.wikimedia.org/wikipedia/commons/thumb/a/ac/Sickle_cell_01.jpg/230px-Sickle_cell_01.jpg"/>
          <p:cNvPicPr>
            <a:picLocks noChangeAspect="1" noChangeArrowheads="1"/>
          </p:cNvPicPr>
          <p:nvPr/>
        </p:nvPicPr>
        <p:blipFill>
          <a:blip r:embed="rId2" cstate="print"/>
          <a:srcRect b="52174"/>
          <a:stretch>
            <a:fillRect/>
          </a:stretch>
        </p:blipFill>
        <p:spPr bwMode="auto">
          <a:xfrm>
            <a:off x="0" y="3810000"/>
            <a:ext cx="3352800" cy="2565621"/>
          </a:xfrm>
          <a:prstGeom prst="rect">
            <a:avLst/>
          </a:prstGeom>
          <a:noFill/>
        </p:spPr>
      </p:pic>
      <p:pic>
        <p:nvPicPr>
          <p:cNvPr id="5" name="Picture 2" descr="http://upload.wikimedia.org/wikipedia/commons/thumb/a/ac/Sickle_cell_01.jpg/230px-Sickle_cell_01.jpg"/>
          <p:cNvPicPr>
            <a:picLocks noChangeAspect="1" noChangeArrowheads="1"/>
          </p:cNvPicPr>
          <p:nvPr/>
        </p:nvPicPr>
        <p:blipFill>
          <a:blip r:embed="rId2" cstate="print"/>
          <a:srcRect t="47826"/>
          <a:stretch>
            <a:fillRect/>
          </a:stretch>
        </p:blipFill>
        <p:spPr bwMode="auto">
          <a:xfrm>
            <a:off x="3429000" y="3886200"/>
            <a:ext cx="3048000" cy="2544418"/>
          </a:xfrm>
          <a:prstGeom prst="rect">
            <a:avLst/>
          </a:prstGeom>
          <a:noFill/>
        </p:spPr>
      </p:pic>
      <p:pic>
        <p:nvPicPr>
          <p:cNvPr id="55300" name="Picture 4" descr="http://termlifeinsurancemales.com/wp-content/uploads/2012/04/sickle-cell-anemia.jpg"/>
          <p:cNvPicPr>
            <a:picLocks noChangeAspect="1" noChangeArrowheads="1"/>
          </p:cNvPicPr>
          <p:nvPr/>
        </p:nvPicPr>
        <p:blipFill>
          <a:blip r:embed="rId3" cstate="print"/>
          <a:srcRect/>
          <a:stretch>
            <a:fillRect/>
          </a:stretch>
        </p:blipFill>
        <p:spPr bwMode="auto">
          <a:xfrm>
            <a:off x="6511636" y="4191000"/>
            <a:ext cx="2632364" cy="1524000"/>
          </a:xfrm>
          <a:prstGeom prst="rect">
            <a:avLst/>
          </a:prstGeom>
          <a:noFill/>
        </p:spPr>
      </p:pic>
    </p:spTree>
    <p:extLst>
      <p:ext uri="{BB962C8B-B14F-4D97-AF65-F5344CB8AC3E}">
        <p14:creationId xmlns:p14="http://schemas.microsoft.com/office/powerpoint/2010/main" val="26889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Autofit/>
          </a:bodyPr>
          <a:lstStyle/>
          <a:p>
            <a:r>
              <a:rPr lang="en-US" sz="2800" dirty="0" smtClean="0"/>
              <a:t>Basic Function</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4215130338"/>
              </p:ext>
            </p:extLst>
          </p:nvPr>
        </p:nvGraphicFramePr>
        <p:xfrm>
          <a:off x="1066800" y="381000"/>
          <a:ext cx="6934200" cy="6532460"/>
        </p:xfrm>
        <a:graphic>
          <a:graphicData uri="http://schemas.openxmlformats.org/drawingml/2006/table">
            <a:tbl>
              <a:tblPr/>
              <a:tblGrid>
                <a:gridCol w="2285134"/>
                <a:gridCol w="4649066"/>
              </a:tblGrid>
              <a:tr h="163397">
                <a:tc>
                  <a:txBody>
                    <a:bodyPr/>
                    <a:lstStyle/>
                    <a:p>
                      <a:pPr marL="0" marR="0" algn="ctr">
                        <a:lnSpc>
                          <a:spcPct val="115000"/>
                        </a:lnSpc>
                        <a:spcBef>
                          <a:spcPts val="0"/>
                        </a:spcBef>
                        <a:spcAft>
                          <a:spcPts val="0"/>
                        </a:spcAft>
                      </a:pPr>
                      <a:r>
                        <a:rPr lang="en-US" sz="1800" b="1" dirty="0" smtClean="0">
                          <a:latin typeface="Calibri"/>
                          <a:ea typeface="Times New Roman"/>
                          <a:cs typeface="Times New Roman"/>
                        </a:rPr>
                        <a:t>Body System</a:t>
                      </a:r>
                      <a:endParaRPr lang="en-US" sz="1800" dirty="0">
                        <a:latin typeface="Calibri"/>
                        <a:ea typeface="Times New Roman"/>
                        <a:cs typeface="Times New Roman"/>
                      </a:endParaRPr>
                    </a:p>
                  </a:txBody>
                  <a:tcPr marL="40260" marR="40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smtClean="0">
                          <a:latin typeface="Calibri"/>
                          <a:ea typeface="Times New Roman"/>
                          <a:cs typeface="Times New Roman"/>
                        </a:rPr>
                        <a:t>Function</a:t>
                      </a:r>
                      <a:endParaRPr lang="en-US" sz="1800" dirty="0">
                        <a:latin typeface="Calibri"/>
                        <a:ea typeface="Times New Roman"/>
                        <a:cs typeface="Times New Roman"/>
                      </a:endParaRPr>
                    </a:p>
                  </a:txBody>
                  <a:tcPr marL="40260" marR="40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000">
                <a:tc>
                  <a:txBody>
                    <a:bodyPr/>
                    <a:lstStyle/>
                    <a:p>
                      <a:pPr marL="0" marR="0" algn="ctr">
                        <a:lnSpc>
                          <a:spcPct val="115000"/>
                        </a:lnSpc>
                        <a:spcBef>
                          <a:spcPts val="0"/>
                        </a:spcBef>
                        <a:spcAft>
                          <a:spcPts val="0"/>
                        </a:spcAft>
                      </a:pPr>
                      <a:r>
                        <a:rPr lang="en-US" sz="2000" smtClean="0">
                          <a:latin typeface="Calibri"/>
                          <a:ea typeface="Times New Roman"/>
                          <a:cs typeface="Times New Roman"/>
                        </a:rPr>
                        <a:t>Integumentary</a:t>
                      </a:r>
                      <a:endParaRPr lang="en-US" sz="1600"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smtClean="0">
                          <a:solidFill>
                            <a:srgbClr val="FF0000"/>
                          </a:solidFill>
                          <a:latin typeface="Calibri"/>
                          <a:ea typeface="Times New Roman"/>
                          <a:cs typeface="Times New Roman"/>
                        </a:rPr>
                        <a:t>Protection from outside elements</a:t>
                      </a:r>
                      <a:endParaRPr lang="en-US" sz="1000" b="1"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501">
                <a:tc>
                  <a:txBody>
                    <a:bodyPr/>
                    <a:lstStyle/>
                    <a:p>
                      <a:pPr marL="0" marR="0" algn="ctr">
                        <a:lnSpc>
                          <a:spcPct val="115000"/>
                        </a:lnSpc>
                        <a:spcBef>
                          <a:spcPts val="0"/>
                        </a:spcBef>
                        <a:spcAft>
                          <a:spcPts val="0"/>
                        </a:spcAft>
                      </a:pPr>
                      <a:r>
                        <a:rPr lang="en-US" sz="2000" smtClean="0">
                          <a:latin typeface="Calibri"/>
                          <a:ea typeface="Times New Roman"/>
                          <a:cs typeface="Times New Roman"/>
                        </a:rPr>
                        <a:t>Muscular</a:t>
                      </a:r>
                      <a:endParaRPr lang="en-US" sz="1600"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smtClean="0">
                          <a:solidFill>
                            <a:srgbClr val="FF0000"/>
                          </a:solidFill>
                          <a:latin typeface="Calibri"/>
                          <a:ea typeface="Times New Roman"/>
                          <a:cs typeface="Times New Roman"/>
                        </a:rPr>
                        <a:t>Movement</a:t>
                      </a:r>
                      <a:endParaRPr lang="en-US" sz="1000" b="1"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501">
                <a:tc>
                  <a:txBody>
                    <a:bodyPr/>
                    <a:lstStyle/>
                    <a:p>
                      <a:pPr marL="0" marR="0" algn="ctr">
                        <a:lnSpc>
                          <a:spcPct val="115000"/>
                        </a:lnSpc>
                        <a:spcBef>
                          <a:spcPts val="0"/>
                        </a:spcBef>
                        <a:spcAft>
                          <a:spcPts val="0"/>
                        </a:spcAft>
                      </a:pPr>
                      <a:r>
                        <a:rPr lang="en-US" sz="2000" smtClean="0">
                          <a:latin typeface="Calibri"/>
                          <a:ea typeface="Times New Roman"/>
                          <a:cs typeface="Times New Roman"/>
                        </a:rPr>
                        <a:t>Skeletal</a:t>
                      </a:r>
                      <a:endParaRPr lang="en-US" sz="1600"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smtClean="0">
                          <a:solidFill>
                            <a:srgbClr val="FF0000"/>
                          </a:solidFill>
                          <a:latin typeface="Calibri"/>
                          <a:ea typeface="Times New Roman"/>
                          <a:cs typeface="Times New Roman"/>
                        </a:rPr>
                        <a:t>Structure &amp; Support</a:t>
                      </a:r>
                      <a:endParaRPr lang="en-US" sz="1000" b="1"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501">
                <a:tc>
                  <a:txBody>
                    <a:bodyPr/>
                    <a:lstStyle/>
                    <a:p>
                      <a:pPr marL="0" marR="0" algn="ctr">
                        <a:lnSpc>
                          <a:spcPct val="115000"/>
                        </a:lnSpc>
                        <a:spcBef>
                          <a:spcPts val="0"/>
                        </a:spcBef>
                        <a:spcAft>
                          <a:spcPts val="0"/>
                        </a:spcAft>
                      </a:pPr>
                      <a:r>
                        <a:rPr lang="en-US" sz="2000" smtClean="0">
                          <a:latin typeface="Calibri"/>
                          <a:ea typeface="Times New Roman"/>
                          <a:cs typeface="Times New Roman"/>
                        </a:rPr>
                        <a:t>Circulatory</a:t>
                      </a:r>
                      <a:endParaRPr lang="en-US" sz="1600"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smtClean="0">
                          <a:solidFill>
                            <a:srgbClr val="FF0000"/>
                          </a:solidFill>
                          <a:latin typeface="Calibri"/>
                          <a:ea typeface="Times New Roman"/>
                          <a:cs typeface="Times New Roman"/>
                        </a:rPr>
                        <a:t>Transport nutrients &amp; gases</a:t>
                      </a:r>
                      <a:endParaRPr lang="en-US" sz="1000" b="1"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501">
                <a:tc>
                  <a:txBody>
                    <a:bodyPr/>
                    <a:lstStyle/>
                    <a:p>
                      <a:pPr marL="0" marR="0" algn="ctr">
                        <a:lnSpc>
                          <a:spcPct val="115000"/>
                        </a:lnSpc>
                        <a:spcBef>
                          <a:spcPts val="0"/>
                        </a:spcBef>
                        <a:spcAft>
                          <a:spcPts val="0"/>
                        </a:spcAft>
                      </a:pPr>
                      <a:r>
                        <a:rPr lang="en-US" sz="2000" smtClean="0">
                          <a:latin typeface="Calibri"/>
                          <a:ea typeface="Times New Roman"/>
                          <a:cs typeface="Times New Roman"/>
                        </a:rPr>
                        <a:t>Respiratory</a:t>
                      </a:r>
                      <a:endParaRPr lang="en-US" sz="1600"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smtClean="0">
                          <a:solidFill>
                            <a:srgbClr val="FF0000"/>
                          </a:solidFill>
                          <a:latin typeface="Calibri"/>
                          <a:ea typeface="Times New Roman"/>
                          <a:cs typeface="Times New Roman"/>
                        </a:rPr>
                        <a:t>Gas exchange</a:t>
                      </a:r>
                      <a:endParaRPr lang="en-US" sz="1000" b="1"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000">
                <a:tc>
                  <a:txBody>
                    <a:bodyPr/>
                    <a:lstStyle/>
                    <a:p>
                      <a:pPr marL="0" marR="0" algn="ctr">
                        <a:lnSpc>
                          <a:spcPct val="115000"/>
                        </a:lnSpc>
                        <a:spcBef>
                          <a:spcPts val="0"/>
                        </a:spcBef>
                        <a:spcAft>
                          <a:spcPts val="0"/>
                        </a:spcAft>
                      </a:pPr>
                      <a:r>
                        <a:rPr lang="en-US" sz="2000" smtClean="0">
                          <a:latin typeface="Calibri"/>
                          <a:ea typeface="Times New Roman"/>
                          <a:cs typeface="Times New Roman"/>
                        </a:rPr>
                        <a:t>Digestive</a:t>
                      </a:r>
                      <a:endParaRPr lang="en-US" sz="1600"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smtClean="0">
                          <a:solidFill>
                            <a:srgbClr val="FF0000"/>
                          </a:solidFill>
                          <a:latin typeface="Calibri"/>
                          <a:ea typeface="Times New Roman"/>
                          <a:cs typeface="Times New Roman"/>
                        </a:rPr>
                        <a:t>Breakdown food &amp; remove solid waste</a:t>
                      </a:r>
                      <a:endParaRPr lang="en-US" sz="1000" b="1"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000">
                <a:tc>
                  <a:txBody>
                    <a:bodyPr/>
                    <a:lstStyle/>
                    <a:p>
                      <a:pPr marL="0" marR="0" algn="ctr">
                        <a:lnSpc>
                          <a:spcPct val="115000"/>
                        </a:lnSpc>
                        <a:spcBef>
                          <a:spcPts val="0"/>
                        </a:spcBef>
                        <a:spcAft>
                          <a:spcPts val="0"/>
                        </a:spcAft>
                      </a:pPr>
                      <a:r>
                        <a:rPr lang="en-US" sz="2000" smtClean="0">
                          <a:latin typeface="Calibri"/>
                          <a:ea typeface="Times New Roman"/>
                          <a:cs typeface="Times New Roman"/>
                        </a:rPr>
                        <a:t>Excretory</a:t>
                      </a:r>
                      <a:endParaRPr lang="en-US" sz="1600"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smtClean="0">
                          <a:solidFill>
                            <a:srgbClr val="FF0000"/>
                          </a:solidFill>
                          <a:latin typeface="Calibri"/>
                          <a:ea typeface="Times New Roman"/>
                          <a:cs typeface="Times New Roman"/>
                        </a:rPr>
                        <a:t>Filter blood &amp; remove liquid waste</a:t>
                      </a:r>
                      <a:endParaRPr lang="en-US" sz="1000" b="1"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000">
                <a:tc>
                  <a:txBody>
                    <a:bodyPr/>
                    <a:lstStyle/>
                    <a:p>
                      <a:pPr marL="0" marR="0" algn="ctr">
                        <a:lnSpc>
                          <a:spcPct val="115000"/>
                        </a:lnSpc>
                        <a:spcBef>
                          <a:spcPts val="0"/>
                        </a:spcBef>
                        <a:spcAft>
                          <a:spcPts val="0"/>
                        </a:spcAft>
                      </a:pPr>
                      <a:r>
                        <a:rPr lang="en-US" sz="2000" smtClean="0">
                          <a:latin typeface="Calibri"/>
                          <a:ea typeface="Times New Roman"/>
                          <a:cs typeface="Times New Roman"/>
                        </a:rPr>
                        <a:t>Nervous</a:t>
                      </a:r>
                      <a:endParaRPr lang="en-US" sz="1600"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smtClean="0">
                          <a:solidFill>
                            <a:srgbClr val="FF0000"/>
                          </a:solidFill>
                          <a:latin typeface="Calibri"/>
                          <a:ea typeface="Times New Roman"/>
                          <a:cs typeface="Times New Roman"/>
                        </a:rPr>
                        <a:t>Control through electrical signals</a:t>
                      </a:r>
                      <a:endParaRPr lang="en-US" sz="1000" b="1"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501">
                <a:tc>
                  <a:txBody>
                    <a:bodyPr/>
                    <a:lstStyle/>
                    <a:p>
                      <a:pPr marL="0" marR="0" algn="ctr">
                        <a:lnSpc>
                          <a:spcPct val="115000"/>
                        </a:lnSpc>
                        <a:spcBef>
                          <a:spcPts val="0"/>
                        </a:spcBef>
                        <a:spcAft>
                          <a:spcPts val="0"/>
                        </a:spcAft>
                      </a:pPr>
                      <a:r>
                        <a:rPr lang="en-US" sz="2000" smtClean="0">
                          <a:latin typeface="Calibri"/>
                          <a:ea typeface="Times New Roman"/>
                          <a:cs typeface="Times New Roman"/>
                        </a:rPr>
                        <a:t>Endocrine</a:t>
                      </a:r>
                      <a:endParaRPr lang="en-US" sz="1600"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smtClean="0">
                          <a:solidFill>
                            <a:srgbClr val="FF0000"/>
                          </a:solidFill>
                          <a:latin typeface="Calibri"/>
                          <a:ea typeface="Times New Roman"/>
                          <a:cs typeface="Times New Roman"/>
                        </a:rPr>
                        <a:t>Control through hormones</a:t>
                      </a:r>
                      <a:endParaRPr lang="en-US" sz="1000" b="1"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501">
                <a:tc>
                  <a:txBody>
                    <a:bodyPr/>
                    <a:lstStyle/>
                    <a:p>
                      <a:pPr marL="0" marR="0" algn="ctr">
                        <a:lnSpc>
                          <a:spcPct val="115000"/>
                        </a:lnSpc>
                        <a:spcBef>
                          <a:spcPts val="0"/>
                        </a:spcBef>
                        <a:spcAft>
                          <a:spcPts val="0"/>
                        </a:spcAft>
                      </a:pPr>
                      <a:r>
                        <a:rPr lang="en-US" sz="2000" smtClean="0">
                          <a:latin typeface="Calibri"/>
                          <a:ea typeface="Times New Roman"/>
                          <a:cs typeface="Times New Roman"/>
                        </a:rPr>
                        <a:t>Reproductive</a:t>
                      </a:r>
                      <a:endParaRPr lang="en-US" sz="1600"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smtClean="0">
                          <a:solidFill>
                            <a:srgbClr val="FF0000"/>
                          </a:solidFill>
                          <a:latin typeface="Calibri"/>
                          <a:ea typeface="Times New Roman"/>
                          <a:cs typeface="Times New Roman"/>
                        </a:rPr>
                        <a:t>Make life</a:t>
                      </a:r>
                      <a:endParaRPr lang="en-US" sz="1000" b="1"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000">
                <a:tc>
                  <a:txBody>
                    <a:bodyPr/>
                    <a:lstStyle/>
                    <a:p>
                      <a:pPr marL="0" marR="0" algn="ctr">
                        <a:lnSpc>
                          <a:spcPct val="115000"/>
                        </a:lnSpc>
                        <a:spcBef>
                          <a:spcPts val="0"/>
                        </a:spcBef>
                        <a:spcAft>
                          <a:spcPts val="0"/>
                        </a:spcAft>
                      </a:pPr>
                      <a:r>
                        <a:rPr lang="en-US" sz="2000" smtClean="0">
                          <a:latin typeface="Calibri"/>
                          <a:ea typeface="Times New Roman"/>
                          <a:cs typeface="Times New Roman"/>
                        </a:rPr>
                        <a:t>Lymphatic (Immune)</a:t>
                      </a:r>
                      <a:endParaRPr lang="en-US" sz="1600"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smtClean="0">
                          <a:solidFill>
                            <a:srgbClr val="FF0000"/>
                          </a:solidFill>
                          <a:latin typeface="Calibri"/>
                          <a:ea typeface="Times New Roman"/>
                          <a:cs typeface="Times New Roman"/>
                        </a:rPr>
                        <a:t>Fight foreign particles/infections</a:t>
                      </a:r>
                      <a:endParaRPr lang="en-US" sz="1000" b="1" dirty="0">
                        <a:latin typeface="Calibri"/>
                        <a:ea typeface="Times New Roman"/>
                        <a:cs typeface="Times New Roman"/>
                      </a:endParaRPr>
                    </a:p>
                  </a:txBody>
                  <a:tcPr marL="40260" marR="40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Circulatory System</a:t>
            </a:r>
            <a:endParaRPr lang="en-US" dirty="0"/>
          </a:p>
        </p:txBody>
      </p:sp>
      <p:sp>
        <p:nvSpPr>
          <p:cNvPr id="3" name="Content Placeholder 2"/>
          <p:cNvSpPr>
            <a:spLocks noGrp="1"/>
          </p:cNvSpPr>
          <p:nvPr>
            <p:ph idx="1"/>
          </p:nvPr>
        </p:nvSpPr>
        <p:spPr>
          <a:xfrm>
            <a:off x="152400" y="1295400"/>
            <a:ext cx="8839200" cy="2971800"/>
          </a:xfrm>
        </p:spPr>
        <p:txBody>
          <a:bodyPr>
            <a:normAutofit/>
          </a:bodyPr>
          <a:lstStyle/>
          <a:p>
            <a:pPr>
              <a:buNone/>
            </a:pPr>
            <a:r>
              <a:rPr lang="en-US" b="1" dirty="0" smtClean="0"/>
              <a:t>Diseases/Disorders:</a:t>
            </a:r>
          </a:p>
          <a:p>
            <a:pPr>
              <a:buNone/>
            </a:pPr>
            <a:r>
              <a:rPr lang="en-US" dirty="0"/>
              <a:t> </a:t>
            </a:r>
            <a:r>
              <a:rPr lang="en-US" dirty="0" smtClean="0"/>
              <a:t>  3. </a:t>
            </a:r>
            <a:r>
              <a:rPr lang="en-US" u="sng" dirty="0" smtClean="0">
                <a:solidFill>
                  <a:srgbClr val="FF0000"/>
                </a:solidFill>
              </a:rPr>
              <a:t>Heart Murmur</a:t>
            </a:r>
            <a:r>
              <a:rPr lang="en-US" dirty="0" smtClean="0">
                <a:solidFill>
                  <a:srgbClr val="FF0000"/>
                </a:solidFill>
              </a:rPr>
              <a:t> </a:t>
            </a:r>
            <a:r>
              <a:rPr lang="en-US" dirty="0" smtClean="0"/>
              <a:t>– pathologic heart </a:t>
            </a:r>
            <a:r>
              <a:rPr lang="en-US" dirty="0"/>
              <a:t>sounds </a:t>
            </a:r>
            <a:r>
              <a:rPr lang="en-US" dirty="0" smtClean="0"/>
              <a:t>due to </a:t>
            </a:r>
          </a:p>
          <a:p>
            <a:pPr>
              <a:buNone/>
            </a:pPr>
            <a:r>
              <a:rPr lang="en-US" dirty="0" smtClean="0"/>
              <a:t>         turbulent blood flow</a:t>
            </a:r>
            <a:endParaRPr lang="en-US" dirty="0">
              <a:solidFill>
                <a:srgbClr val="FF0000"/>
              </a:solidFill>
            </a:endParaRPr>
          </a:p>
          <a:p>
            <a:pPr>
              <a:buNone/>
            </a:pPr>
            <a:endParaRPr lang="en-US" sz="3600" dirty="0">
              <a:solidFill>
                <a:srgbClr val="FF0000"/>
              </a:solidFill>
            </a:endParaRPr>
          </a:p>
          <a:p>
            <a:pPr>
              <a:buNone/>
            </a:pPr>
            <a:endParaRPr lang="en-US" sz="2800" dirty="0"/>
          </a:p>
        </p:txBody>
      </p:sp>
      <p:pic>
        <p:nvPicPr>
          <p:cNvPr id="54274" name="Picture 2" descr="http://img.bhs4.com/4c/c/4cc286b7adbad0d233c818ab293a7571ba1eab8e_large.jpg"/>
          <p:cNvPicPr>
            <a:picLocks noChangeAspect="1" noChangeArrowheads="1"/>
          </p:cNvPicPr>
          <p:nvPr/>
        </p:nvPicPr>
        <p:blipFill>
          <a:blip r:embed="rId2" cstate="print"/>
          <a:srcRect t="5455" b="7273"/>
          <a:stretch>
            <a:fillRect/>
          </a:stretch>
        </p:blipFill>
        <p:spPr bwMode="auto">
          <a:xfrm>
            <a:off x="2209800" y="3048000"/>
            <a:ext cx="4365625" cy="3810000"/>
          </a:xfrm>
          <a:prstGeom prst="rect">
            <a:avLst/>
          </a:prstGeom>
          <a:noFill/>
        </p:spPr>
      </p:pic>
    </p:spTree>
    <p:extLst>
      <p:ext uri="{BB962C8B-B14F-4D97-AF65-F5344CB8AC3E}">
        <p14:creationId xmlns:p14="http://schemas.microsoft.com/office/powerpoint/2010/main" val="27975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Circulatory System</a:t>
            </a:r>
            <a:endParaRPr lang="en-US" dirty="0"/>
          </a:p>
        </p:txBody>
      </p:sp>
      <p:sp>
        <p:nvSpPr>
          <p:cNvPr id="3" name="Content Placeholder 2"/>
          <p:cNvSpPr>
            <a:spLocks noGrp="1"/>
          </p:cNvSpPr>
          <p:nvPr>
            <p:ph idx="1"/>
          </p:nvPr>
        </p:nvSpPr>
        <p:spPr/>
        <p:txBody>
          <a:bodyPr/>
          <a:lstStyle/>
          <a:p>
            <a:pPr>
              <a:buNone/>
            </a:pPr>
            <a:r>
              <a:rPr lang="en-US" dirty="0" smtClean="0">
                <a:hlinkClick r:id="rId2"/>
              </a:rPr>
              <a:t>http://www.youtube.com/watch?v=LqhvmUEdOYY</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1143000"/>
          </a:xfrm>
        </p:spPr>
        <p:txBody>
          <a:bodyPr>
            <a:noAutofit/>
          </a:bodyPr>
          <a:lstStyle/>
          <a:p>
            <a:r>
              <a:rPr lang="en-US" sz="7200" dirty="0" smtClean="0">
                <a:solidFill>
                  <a:srgbClr val="00B0F0"/>
                </a:solidFill>
                <a:latin typeface="Kristen ITC" pitchFamily="66" charset="0"/>
                <a:ea typeface="GungsuhChe" pitchFamily="49" charset="-127"/>
              </a:rPr>
              <a:t>Respiratory </a:t>
            </a:r>
            <a:r>
              <a:rPr lang="en-US" sz="7200" dirty="0">
                <a:solidFill>
                  <a:srgbClr val="00B0F0"/>
                </a:solidFill>
                <a:latin typeface="Kristen ITC" pitchFamily="66" charset="0"/>
                <a:ea typeface="GungsuhChe" pitchFamily="49" charset="-127"/>
              </a:rPr>
              <a:t>System</a:t>
            </a:r>
          </a:p>
        </p:txBody>
      </p:sp>
      <p:pic>
        <p:nvPicPr>
          <p:cNvPr id="53250" name="Picture 2" descr="http://2.bp.blogspot.com/-eoVNePsSbEw/TbGZWFhoXcI/AAAAAAAAAPM/cGBG-_xfhO0/s320/human+lung.jpg"/>
          <p:cNvPicPr>
            <a:picLocks noChangeAspect="1" noChangeArrowheads="1"/>
          </p:cNvPicPr>
          <p:nvPr/>
        </p:nvPicPr>
        <p:blipFill>
          <a:blip r:embed="rId2" cstate="print">
            <a:clrChange>
              <a:clrFrom>
                <a:srgbClr val="FFFAFE"/>
              </a:clrFrom>
              <a:clrTo>
                <a:srgbClr val="FFFAFE">
                  <a:alpha val="0"/>
                </a:srgbClr>
              </a:clrTo>
            </a:clrChange>
          </a:blip>
          <a:srcRect/>
          <a:stretch>
            <a:fillRect/>
          </a:stretch>
        </p:blipFill>
        <p:spPr bwMode="auto">
          <a:xfrm>
            <a:off x="2590800" y="2133599"/>
            <a:ext cx="3962400" cy="3888105"/>
          </a:xfrm>
          <a:prstGeom prst="rect">
            <a:avLst/>
          </a:prstGeom>
          <a:noFill/>
        </p:spPr>
      </p:pic>
    </p:spTree>
    <p:extLst>
      <p:ext uri="{BB962C8B-B14F-4D97-AF65-F5344CB8AC3E}">
        <p14:creationId xmlns:p14="http://schemas.microsoft.com/office/powerpoint/2010/main" val="32034826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Respiratory System</a:t>
            </a:r>
            <a:endParaRPr lang="en-US" dirty="0"/>
          </a:p>
        </p:txBody>
      </p:sp>
      <p:sp>
        <p:nvSpPr>
          <p:cNvPr id="3" name="Content Placeholder 2"/>
          <p:cNvSpPr>
            <a:spLocks noGrp="1"/>
          </p:cNvSpPr>
          <p:nvPr>
            <p:ph idx="1"/>
          </p:nvPr>
        </p:nvSpPr>
        <p:spPr>
          <a:xfrm>
            <a:off x="152400" y="847725"/>
            <a:ext cx="8686800" cy="1209675"/>
          </a:xfrm>
        </p:spPr>
        <p:txBody>
          <a:bodyPr/>
          <a:lstStyle/>
          <a:p>
            <a:pPr>
              <a:buNone/>
            </a:pPr>
            <a:r>
              <a:rPr lang="en-US" b="1" dirty="0" smtClean="0"/>
              <a:t>Major Organs/Parts Involved:</a:t>
            </a:r>
          </a:p>
          <a:p>
            <a:pPr>
              <a:buNone/>
            </a:pPr>
            <a:r>
              <a:rPr lang="en-US" sz="2800" dirty="0"/>
              <a:t> </a:t>
            </a:r>
            <a:r>
              <a:rPr lang="en-US" sz="2800" dirty="0" smtClean="0"/>
              <a:t>   1. </a:t>
            </a:r>
            <a:r>
              <a:rPr lang="en-US" sz="2800" u="sng" dirty="0" smtClean="0">
                <a:solidFill>
                  <a:srgbClr val="FF0000"/>
                </a:solidFill>
              </a:rPr>
              <a:t>Mouth/Nose</a:t>
            </a:r>
            <a:r>
              <a:rPr lang="en-US" sz="2800" dirty="0" smtClean="0">
                <a:solidFill>
                  <a:srgbClr val="FF0000"/>
                </a:solidFill>
              </a:rPr>
              <a:t> </a:t>
            </a:r>
            <a:r>
              <a:rPr lang="en-US" sz="2800" dirty="0" smtClean="0"/>
              <a:t>– site of air intake</a:t>
            </a:r>
          </a:p>
          <a:p>
            <a:pPr>
              <a:buNone/>
            </a:pPr>
            <a:endParaRPr lang="en-US" dirty="0">
              <a:solidFill>
                <a:srgbClr val="FF0000"/>
              </a:solidFill>
            </a:endParaRPr>
          </a:p>
          <a:p>
            <a:pPr>
              <a:buNone/>
            </a:pPr>
            <a:endParaRPr lang="en-US" dirty="0">
              <a:solidFill>
                <a:srgbClr val="FF0000"/>
              </a:solidFill>
            </a:endParaRPr>
          </a:p>
          <a:p>
            <a:pPr>
              <a:buNone/>
            </a:pPr>
            <a:endParaRPr lang="en-US" dirty="0">
              <a:solidFill>
                <a:srgbClr val="FF0000"/>
              </a:solidFill>
            </a:endParaRPr>
          </a:p>
          <a:p>
            <a:pPr>
              <a:buNone/>
            </a:pPr>
            <a:endParaRPr lang="en-US" sz="3600" dirty="0">
              <a:solidFill>
                <a:srgbClr val="FF0000"/>
              </a:solidFill>
            </a:endParaRPr>
          </a:p>
          <a:p>
            <a:pPr>
              <a:buNone/>
            </a:pPr>
            <a:endParaRPr lang="en-US" sz="2800" dirty="0"/>
          </a:p>
        </p:txBody>
      </p:sp>
      <p:pic>
        <p:nvPicPr>
          <p:cNvPr id="4" name="Picture 3" descr="C:\Users\perdue\Downloads\resp system.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81201"/>
            <a:ext cx="4493895" cy="4876800"/>
          </a:xfrm>
          <a:prstGeom prst="rect">
            <a:avLst/>
          </a:prstGeom>
          <a:noFill/>
          <a:ln>
            <a:noFill/>
          </a:ln>
        </p:spPr>
      </p:pic>
      <p:sp>
        <p:nvSpPr>
          <p:cNvPr id="5" name="TextBox 4"/>
          <p:cNvSpPr txBox="1"/>
          <p:nvPr/>
        </p:nvSpPr>
        <p:spPr>
          <a:xfrm>
            <a:off x="609600" y="26670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609600" y="266699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Nasal Cavity</a:t>
            </a:r>
            <a:endParaRPr lang="en-US" sz="2400" dirty="0">
              <a:solidFill>
                <a:srgbClr val="FF0000"/>
              </a:solidFill>
            </a:endParaRPr>
          </a:p>
        </p:txBody>
      </p:sp>
      <p:sp>
        <p:nvSpPr>
          <p:cNvPr id="12" name="TextBox 11"/>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609600" y="37338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09600" y="4419601"/>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5" name="TextBox 14"/>
          <p:cNvSpPr txBox="1"/>
          <p:nvPr/>
        </p:nvSpPr>
        <p:spPr>
          <a:xfrm>
            <a:off x="637309"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51164" y="6248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7" name="TextBox 16"/>
          <p:cNvSpPr txBox="1"/>
          <p:nvPr/>
        </p:nvSpPr>
        <p:spPr>
          <a:xfrm>
            <a:off x="6477000"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8" name="TextBox 17"/>
          <p:cNvSpPr txBox="1"/>
          <p:nvPr/>
        </p:nvSpPr>
        <p:spPr>
          <a:xfrm>
            <a:off x="6341918" y="418161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9" name="TextBox 18"/>
          <p:cNvSpPr txBox="1"/>
          <p:nvPr/>
        </p:nvSpPr>
        <p:spPr>
          <a:xfrm>
            <a:off x="6324600" y="31959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0" name="TextBox 19"/>
          <p:cNvSpPr txBox="1"/>
          <p:nvPr/>
        </p:nvSpPr>
        <p:spPr>
          <a:xfrm>
            <a:off x="6477000" y="57867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1" name="TextBox 20"/>
          <p:cNvSpPr txBox="1"/>
          <p:nvPr/>
        </p:nvSpPr>
        <p:spPr>
          <a:xfrm>
            <a:off x="6535882" y="63246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Mouth</a:t>
            </a:r>
            <a:endParaRPr lang="en-US" sz="2400" dirty="0">
              <a:solidFill>
                <a:srgbClr val="FF0000"/>
              </a:solidFill>
            </a:endParaRPr>
          </a:p>
        </p:txBody>
      </p:sp>
      <p:cxnSp>
        <p:nvCxnSpPr>
          <p:cNvPr id="23" name="Straight Connector 22"/>
          <p:cNvCxnSpPr/>
          <p:nvPr/>
        </p:nvCxnSpPr>
        <p:spPr>
          <a:xfrm>
            <a:off x="2514600" y="30480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42309" y="4648200"/>
            <a:ext cx="1191491"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52255" y="3380509"/>
            <a:ext cx="12815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8862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56747" y="3505200"/>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14600" y="5333999"/>
            <a:ext cx="1828800"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14600" y="6703138"/>
            <a:ext cx="6234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74065" y="4412442"/>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5410200"/>
            <a:ext cx="19049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28347" y="6172200"/>
            <a:ext cx="6486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0" y="6576214"/>
            <a:ext cx="42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343400" y="2884227"/>
            <a:ext cx="2013303" cy="49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56703" y="2579427"/>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Tree>
    <p:extLst>
      <p:ext uri="{BB962C8B-B14F-4D97-AF65-F5344CB8AC3E}">
        <p14:creationId xmlns:p14="http://schemas.microsoft.com/office/powerpoint/2010/main" val="35165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Respiratory System</a:t>
            </a:r>
            <a:endParaRPr lang="en-US" dirty="0"/>
          </a:p>
        </p:txBody>
      </p:sp>
      <p:sp>
        <p:nvSpPr>
          <p:cNvPr id="3" name="Content Placeholder 2"/>
          <p:cNvSpPr>
            <a:spLocks noGrp="1"/>
          </p:cNvSpPr>
          <p:nvPr>
            <p:ph idx="1"/>
          </p:nvPr>
        </p:nvSpPr>
        <p:spPr>
          <a:xfrm>
            <a:off x="152400" y="847725"/>
            <a:ext cx="8686800" cy="1209675"/>
          </a:xfrm>
        </p:spPr>
        <p:txBody>
          <a:bodyPr/>
          <a:lstStyle/>
          <a:p>
            <a:pPr>
              <a:buNone/>
            </a:pPr>
            <a:r>
              <a:rPr lang="en-US" b="1" dirty="0" smtClean="0"/>
              <a:t>Major Organs/Parts Involved:</a:t>
            </a:r>
          </a:p>
          <a:p>
            <a:pPr>
              <a:buNone/>
            </a:pPr>
            <a:r>
              <a:rPr lang="en-US" sz="2800" dirty="0"/>
              <a:t> </a:t>
            </a:r>
            <a:r>
              <a:rPr lang="en-US" sz="2800" dirty="0" smtClean="0"/>
              <a:t>  </a:t>
            </a:r>
            <a:r>
              <a:rPr lang="en-US" sz="2800" dirty="0"/>
              <a:t>  2. </a:t>
            </a:r>
            <a:r>
              <a:rPr lang="en-US" sz="2800" u="sng" dirty="0">
                <a:solidFill>
                  <a:srgbClr val="FF0000"/>
                </a:solidFill>
              </a:rPr>
              <a:t>Pharynx</a:t>
            </a:r>
            <a:r>
              <a:rPr lang="en-US" sz="2800" dirty="0">
                <a:solidFill>
                  <a:srgbClr val="FF0000"/>
                </a:solidFill>
              </a:rPr>
              <a:t> </a:t>
            </a:r>
            <a:r>
              <a:rPr lang="en-US" sz="2800" dirty="0"/>
              <a:t>– connects mouth/nose to larynx</a:t>
            </a:r>
            <a:endParaRPr lang="en-US" dirty="0">
              <a:solidFill>
                <a:srgbClr val="FF0000"/>
              </a:solidFill>
            </a:endParaRPr>
          </a:p>
          <a:p>
            <a:pPr>
              <a:buNone/>
            </a:pPr>
            <a:endParaRPr lang="en-US" dirty="0">
              <a:solidFill>
                <a:srgbClr val="FF0000"/>
              </a:solidFill>
            </a:endParaRPr>
          </a:p>
          <a:p>
            <a:pPr>
              <a:buNone/>
            </a:pPr>
            <a:endParaRPr lang="en-US" dirty="0">
              <a:solidFill>
                <a:srgbClr val="FF0000"/>
              </a:solidFill>
            </a:endParaRPr>
          </a:p>
          <a:p>
            <a:pPr>
              <a:buNone/>
            </a:pPr>
            <a:endParaRPr lang="en-US" sz="3600" dirty="0">
              <a:solidFill>
                <a:srgbClr val="FF0000"/>
              </a:solidFill>
            </a:endParaRPr>
          </a:p>
          <a:p>
            <a:pPr>
              <a:buNone/>
            </a:pPr>
            <a:endParaRPr lang="en-US" sz="2800" dirty="0"/>
          </a:p>
        </p:txBody>
      </p:sp>
      <p:pic>
        <p:nvPicPr>
          <p:cNvPr id="4" name="Picture 3" descr="C:\Users\perdue\Downloads\resp system.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81201"/>
            <a:ext cx="4493895" cy="4876800"/>
          </a:xfrm>
          <a:prstGeom prst="rect">
            <a:avLst/>
          </a:prstGeom>
          <a:noFill/>
          <a:ln>
            <a:noFill/>
          </a:ln>
        </p:spPr>
      </p:pic>
      <p:sp>
        <p:nvSpPr>
          <p:cNvPr id="5" name="TextBox 4"/>
          <p:cNvSpPr txBox="1"/>
          <p:nvPr/>
        </p:nvSpPr>
        <p:spPr>
          <a:xfrm>
            <a:off x="609600" y="26670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609600" y="266699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Nasal Cavity</a:t>
            </a:r>
            <a:endParaRPr lang="en-US" sz="2400" dirty="0"/>
          </a:p>
        </p:txBody>
      </p:sp>
      <p:sp>
        <p:nvSpPr>
          <p:cNvPr id="12" name="TextBox 11"/>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609600" y="37338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09600" y="4419601"/>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5" name="TextBox 14"/>
          <p:cNvSpPr txBox="1"/>
          <p:nvPr/>
        </p:nvSpPr>
        <p:spPr>
          <a:xfrm>
            <a:off x="637309"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51164" y="6248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7" name="TextBox 16"/>
          <p:cNvSpPr txBox="1"/>
          <p:nvPr/>
        </p:nvSpPr>
        <p:spPr>
          <a:xfrm>
            <a:off x="6477000"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8" name="TextBox 17"/>
          <p:cNvSpPr txBox="1"/>
          <p:nvPr/>
        </p:nvSpPr>
        <p:spPr>
          <a:xfrm>
            <a:off x="6341918" y="418161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9" name="TextBox 18"/>
          <p:cNvSpPr txBox="1"/>
          <p:nvPr/>
        </p:nvSpPr>
        <p:spPr>
          <a:xfrm>
            <a:off x="6324600" y="31959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0" name="TextBox 19"/>
          <p:cNvSpPr txBox="1"/>
          <p:nvPr/>
        </p:nvSpPr>
        <p:spPr>
          <a:xfrm>
            <a:off x="6477000" y="57867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1" name="TextBox 20"/>
          <p:cNvSpPr txBox="1"/>
          <p:nvPr/>
        </p:nvSpPr>
        <p:spPr>
          <a:xfrm>
            <a:off x="6535882" y="63246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cxnSp>
        <p:nvCxnSpPr>
          <p:cNvPr id="23" name="Straight Connector 22"/>
          <p:cNvCxnSpPr/>
          <p:nvPr/>
        </p:nvCxnSpPr>
        <p:spPr>
          <a:xfrm>
            <a:off x="2514600" y="30480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42309" y="4648200"/>
            <a:ext cx="1191491"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52255" y="3380509"/>
            <a:ext cx="12815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8862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56747" y="3505200"/>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14600" y="5333999"/>
            <a:ext cx="1828800"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14600" y="6703138"/>
            <a:ext cx="6234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74065" y="4412442"/>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5410200"/>
            <a:ext cx="19049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28347" y="6172200"/>
            <a:ext cx="6486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0" y="6576214"/>
            <a:ext cx="42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24600" y="3195935"/>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Pharynx</a:t>
            </a:r>
            <a:endParaRPr lang="en-US" sz="2400" dirty="0">
              <a:solidFill>
                <a:srgbClr val="FF0000"/>
              </a:solidFill>
            </a:endParaRPr>
          </a:p>
        </p:txBody>
      </p:sp>
      <p:cxnSp>
        <p:nvCxnSpPr>
          <p:cNvPr id="30" name="Straight Connector 29"/>
          <p:cNvCxnSpPr/>
          <p:nvPr/>
        </p:nvCxnSpPr>
        <p:spPr>
          <a:xfrm flipV="1">
            <a:off x="4343400" y="2884227"/>
            <a:ext cx="2013303" cy="49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56703" y="2579427"/>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Tree>
    <p:extLst>
      <p:ext uri="{BB962C8B-B14F-4D97-AF65-F5344CB8AC3E}">
        <p14:creationId xmlns:p14="http://schemas.microsoft.com/office/powerpoint/2010/main" val="56372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Respiratory System</a:t>
            </a:r>
          </a:p>
        </p:txBody>
      </p:sp>
      <p:sp>
        <p:nvSpPr>
          <p:cNvPr id="3" name="Content Placeholder 2"/>
          <p:cNvSpPr>
            <a:spLocks noGrp="1"/>
          </p:cNvSpPr>
          <p:nvPr>
            <p:ph idx="1"/>
          </p:nvPr>
        </p:nvSpPr>
        <p:spPr>
          <a:xfrm>
            <a:off x="152400" y="847725"/>
            <a:ext cx="8686800" cy="1209675"/>
          </a:xfrm>
        </p:spPr>
        <p:txBody>
          <a:bodyPr/>
          <a:lstStyle/>
          <a:p>
            <a:pPr>
              <a:buNone/>
            </a:pPr>
            <a:r>
              <a:rPr lang="en-US" b="1" dirty="0" smtClean="0"/>
              <a:t>Major Organs/Parts Involved:</a:t>
            </a:r>
          </a:p>
          <a:p>
            <a:pPr>
              <a:buNone/>
            </a:pPr>
            <a:r>
              <a:rPr lang="en-US" sz="2800" dirty="0"/>
              <a:t> </a:t>
            </a:r>
            <a:r>
              <a:rPr lang="en-US" sz="2800" dirty="0" smtClean="0"/>
              <a:t>  </a:t>
            </a:r>
            <a:r>
              <a:rPr lang="en-US" sz="2800" dirty="0"/>
              <a:t>  3. </a:t>
            </a:r>
            <a:r>
              <a:rPr lang="en-US" sz="2800" u="sng" dirty="0">
                <a:solidFill>
                  <a:srgbClr val="FF0000"/>
                </a:solidFill>
              </a:rPr>
              <a:t>Larynx</a:t>
            </a:r>
            <a:r>
              <a:rPr lang="en-US" sz="2800" dirty="0">
                <a:solidFill>
                  <a:srgbClr val="FF0000"/>
                </a:solidFill>
              </a:rPr>
              <a:t> </a:t>
            </a:r>
            <a:r>
              <a:rPr lang="en-US" sz="2800" dirty="0"/>
              <a:t>– voice box</a:t>
            </a:r>
          </a:p>
          <a:p>
            <a:pPr>
              <a:buNone/>
            </a:pPr>
            <a:endParaRPr lang="en-US" dirty="0">
              <a:solidFill>
                <a:srgbClr val="FF0000"/>
              </a:solidFill>
            </a:endParaRPr>
          </a:p>
          <a:p>
            <a:pPr>
              <a:buNone/>
            </a:pPr>
            <a:endParaRPr lang="en-US" dirty="0">
              <a:solidFill>
                <a:srgbClr val="FF0000"/>
              </a:solidFill>
            </a:endParaRPr>
          </a:p>
          <a:p>
            <a:pPr>
              <a:buNone/>
            </a:pPr>
            <a:endParaRPr lang="en-US" sz="3600" dirty="0">
              <a:solidFill>
                <a:srgbClr val="FF0000"/>
              </a:solidFill>
            </a:endParaRPr>
          </a:p>
          <a:p>
            <a:pPr>
              <a:buNone/>
            </a:pPr>
            <a:endParaRPr lang="en-US" sz="2800" dirty="0"/>
          </a:p>
        </p:txBody>
      </p:sp>
      <p:pic>
        <p:nvPicPr>
          <p:cNvPr id="4" name="Picture 3" descr="C:\Users\perdue\Downloads\resp system.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81201"/>
            <a:ext cx="4493895" cy="4876800"/>
          </a:xfrm>
          <a:prstGeom prst="rect">
            <a:avLst/>
          </a:prstGeom>
          <a:noFill/>
          <a:ln>
            <a:noFill/>
          </a:ln>
        </p:spPr>
      </p:pic>
      <p:sp>
        <p:nvSpPr>
          <p:cNvPr id="5" name="TextBox 4"/>
          <p:cNvSpPr txBox="1"/>
          <p:nvPr/>
        </p:nvSpPr>
        <p:spPr>
          <a:xfrm>
            <a:off x="609600" y="26670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609600" y="266699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Nasal Cavity</a:t>
            </a:r>
            <a:endParaRPr lang="en-US" sz="2400" dirty="0"/>
          </a:p>
        </p:txBody>
      </p:sp>
      <p:sp>
        <p:nvSpPr>
          <p:cNvPr id="12" name="TextBox 11"/>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609600" y="37338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09600" y="4419601"/>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5" name="TextBox 14"/>
          <p:cNvSpPr txBox="1"/>
          <p:nvPr/>
        </p:nvSpPr>
        <p:spPr>
          <a:xfrm>
            <a:off x="637309"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51164" y="6248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7" name="TextBox 16"/>
          <p:cNvSpPr txBox="1"/>
          <p:nvPr/>
        </p:nvSpPr>
        <p:spPr>
          <a:xfrm>
            <a:off x="6477000"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8" name="TextBox 17"/>
          <p:cNvSpPr txBox="1"/>
          <p:nvPr/>
        </p:nvSpPr>
        <p:spPr>
          <a:xfrm>
            <a:off x="6341918" y="418161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9" name="TextBox 18"/>
          <p:cNvSpPr txBox="1"/>
          <p:nvPr/>
        </p:nvSpPr>
        <p:spPr>
          <a:xfrm>
            <a:off x="6324600" y="31959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0" name="TextBox 19"/>
          <p:cNvSpPr txBox="1"/>
          <p:nvPr/>
        </p:nvSpPr>
        <p:spPr>
          <a:xfrm>
            <a:off x="6477000" y="57867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1" name="TextBox 20"/>
          <p:cNvSpPr txBox="1"/>
          <p:nvPr/>
        </p:nvSpPr>
        <p:spPr>
          <a:xfrm>
            <a:off x="6535882" y="63246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cxnSp>
        <p:nvCxnSpPr>
          <p:cNvPr id="23" name="Straight Connector 22"/>
          <p:cNvCxnSpPr/>
          <p:nvPr/>
        </p:nvCxnSpPr>
        <p:spPr>
          <a:xfrm>
            <a:off x="2514600" y="30480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42309" y="4648200"/>
            <a:ext cx="1191491"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52255" y="3380509"/>
            <a:ext cx="12815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8862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56747" y="3505200"/>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14600" y="5333999"/>
            <a:ext cx="1828800"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14600" y="6703138"/>
            <a:ext cx="6234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74065" y="4412442"/>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5410200"/>
            <a:ext cx="19049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28347" y="6172200"/>
            <a:ext cx="6486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0" y="6576214"/>
            <a:ext cx="42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246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Pharynx</a:t>
            </a:r>
            <a:endParaRPr lang="en-US" sz="2400" dirty="0"/>
          </a:p>
        </p:txBody>
      </p:sp>
      <p:sp>
        <p:nvSpPr>
          <p:cNvPr id="30" name="TextBox 29"/>
          <p:cNvSpPr txBox="1"/>
          <p:nvPr/>
        </p:nvSpPr>
        <p:spPr>
          <a:xfrm>
            <a:off x="533400" y="3733800"/>
            <a:ext cx="19812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Larynx</a:t>
            </a:r>
            <a:endParaRPr lang="en-US" sz="2400" dirty="0">
              <a:solidFill>
                <a:srgbClr val="FF0000"/>
              </a:solidFill>
            </a:endParaRPr>
          </a:p>
        </p:txBody>
      </p:sp>
      <p:cxnSp>
        <p:nvCxnSpPr>
          <p:cNvPr id="31" name="Straight Connector 30"/>
          <p:cNvCxnSpPr/>
          <p:nvPr/>
        </p:nvCxnSpPr>
        <p:spPr>
          <a:xfrm flipV="1">
            <a:off x="4343400" y="2884227"/>
            <a:ext cx="2013303" cy="49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356703" y="2579427"/>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Tree>
    <p:extLst>
      <p:ext uri="{BB962C8B-B14F-4D97-AF65-F5344CB8AC3E}">
        <p14:creationId xmlns:p14="http://schemas.microsoft.com/office/powerpoint/2010/main" val="336061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Respiratory System</a:t>
            </a:r>
          </a:p>
        </p:txBody>
      </p:sp>
      <p:sp>
        <p:nvSpPr>
          <p:cNvPr id="3" name="Content Placeholder 2"/>
          <p:cNvSpPr>
            <a:spLocks noGrp="1"/>
          </p:cNvSpPr>
          <p:nvPr>
            <p:ph idx="1"/>
          </p:nvPr>
        </p:nvSpPr>
        <p:spPr>
          <a:xfrm>
            <a:off x="152400" y="847725"/>
            <a:ext cx="8686800" cy="1819275"/>
          </a:xfrm>
        </p:spPr>
        <p:txBody>
          <a:bodyPr/>
          <a:lstStyle/>
          <a:p>
            <a:pPr>
              <a:buNone/>
            </a:pPr>
            <a:r>
              <a:rPr lang="en-US" b="1" dirty="0" smtClean="0"/>
              <a:t>Major Organs/Parts Involved:</a:t>
            </a:r>
          </a:p>
          <a:p>
            <a:pPr>
              <a:buNone/>
            </a:pPr>
            <a:r>
              <a:rPr lang="en-US" sz="2800" dirty="0"/>
              <a:t> </a:t>
            </a:r>
            <a:r>
              <a:rPr lang="en-US" sz="2800" dirty="0" smtClean="0"/>
              <a:t>  </a:t>
            </a:r>
            <a:r>
              <a:rPr lang="en-US" sz="2800" dirty="0"/>
              <a:t> </a:t>
            </a:r>
            <a:r>
              <a:rPr lang="en-US" sz="2800" dirty="0" smtClean="0"/>
              <a:t>4</a:t>
            </a:r>
            <a:r>
              <a:rPr lang="en-US" sz="2800" dirty="0"/>
              <a:t>. </a:t>
            </a:r>
            <a:r>
              <a:rPr lang="en-US" sz="2800" u="sng" dirty="0">
                <a:solidFill>
                  <a:srgbClr val="FF0000"/>
                </a:solidFill>
              </a:rPr>
              <a:t>Trachea</a:t>
            </a:r>
            <a:r>
              <a:rPr lang="en-US" sz="2800" dirty="0">
                <a:solidFill>
                  <a:srgbClr val="FF0000"/>
                </a:solidFill>
              </a:rPr>
              <a:t> </a:t>
            </a:r>
            <a:r>
              <a:rPr lang="en-US" sz="2800" dirty="0"/>
              <a:t>– windpipe; C-shaped cartilage </a:t>
            </a:r>
            <a:r>
              <a:rPr lang="en-US" sz="2800" dirty="0" smtClean="0"/>
              <a:t>rings</a:t>
            </a:r>
            <a:r>
              <a:rPr lang="en-US" sz="2800" dirty="0">
                <a:solidFill>
                  <a:srgbClr val="FF0000"/>
                </a:solidFill>
              </a:rPr>
              <a:t> </a:t>
            </a:r>
            <a:r>
              <a:rPr lang="en-US" sz="2800" dirty="0"/>
              <a:t>to hold</a:t>
            </a:r>
          </a:p>
          <a:p>
            <a:pPr>
              <a:buNone/>
            </a:pPr>
            <a:r>
              <a:rPr lang="en-US" sz="2800" dirty="0" smtClean="0"/>
              <a:t>           open</a:t>
            </a:r>
            <a:endParaRPr lang="en-US" sz="2800" dirty="0">
              <a:solidFill>
                <a:srgbClr val="FF0000"/>
              </a:solidFill>
            </a:endParaRPr>
          </a:p>
          <a:p>
            <a:pPr>
              <a:buNone/>
            </a:pPr>
            <a:endParaRPr lang="en-US" dirty="0">
              <a:solidFill>
                <a:srgbClr val="FF0000"/>
              </a:solidFill>
            </a:endParaRPr>
          </a:p>
          <a:p>
            <a:pPr>
              <a:buNone/>
            </a:pPr>
            <a:endParaRPr lang="en-US" sz="3600" dirty="0">
              <a:solidFill>
                <a:srgbClr val="FF0000"/>
              </a:solidFill>
            </a:endParaRPr>
          </a:p>
          <a:p>
            <a:pPr>
              <a:buNone/>
            </a:pPr>
            <a:endParaRPr lang="en-US" sz="2800" dirty="0"/>
          </a:p>
        </p:txBody>
      </p:sp>
      <p:pic>
        <p:nvPicPr>
          <p:cNvPr id="4" name="Picture 3" descr="C:\Users\perdue\Downloads\resp system.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81201"/>
            <a:ext cx="4493895" cy="4876800"/>
          </a:xfrm>
          <a:prstGeom prst="rect">
            <a:avLst/>
          </a:prstGeom>
          <a:noFill/>
          <a:ln>
            <a:noFill/>
          </a:ln>
        </p:spPr>
      </p:pic>
      <p:sp>
        <p:nvSpPr>
          <p:cNvPr id="5" name="TextBox 4"/>
          <p:cNvSpPr txBox="1"/>
          <p:nvPr/>
        </p:nvSpPr>
        <p:spPr>
          <a:xfrm>
            <a:off x="609600" y="26670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609600" y="266699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Nasal Cavity</a:t>
            </a:r>
            <a:endParaRPr lang="en-US" sz="2400" dirty="0"/>
          </a:p>
        </p:txBody>
      </p:sp>
      <p:sp>
        <p:nvSpPr>
          <p:cNvPr id="12" name="TextBox 11"/>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609600" y="37338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09600" y="4419601"/>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5" name="TextBox 14"/>
          <p:cNvSpPr txBox="1"/>
          <p:nvPr/>
        </p:nvSpPr>
        <p:spPr>
          <a:xfrm>
            <a:off x="637309"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51164" y="6248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7" name="TextBox 16"/>
          <p:cNvSpPr txBox="1"/>
          <p:nvPr/>
        </p:nvSpPr>
        <p:spPr>
          <a:xfrm>
            <a:off x="6477000"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8" name="TextBox 17"/>
          <p:cNvSpPr txBox="1"/>
          <p:nvPr/>
        </p:nvSpPr>
        <p:spPr>
          <a:xfrm>
            <a:off x="6341918" y="418161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9" name="TextBox 18"/>
          <p:cNvSpPr txBox="1"/>
          <p:nvPr/>
        </p:nvSpPr>
        <p:spPr>
          <a:xfrm>
            <a:off x="6324600" y="31959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0" name="TextBox 19"/>
          <p:cNvSpPr txBox="1"/>
          <p:nvPr/>
        </p:nvSpPr>
        <p:spPr>
          <a:xfrm>
            <a:off x="6477000" y="57867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1" name="TextBox 20"/>
          <p:cNvSpPr txBox="1"/>
          <p:nvPr/>
        </p:nvSpPr>
        <p:spPr>
          <a:xfrm>
            <a:off x="6535882" y="63246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cxnSp>
        <p:nvCxnSpPr>
          <p:cNvPr id="23" name="Straight Connector 22"/>
          <p:cNvCxnSpPr/>
          <p:nvPr/>
        </p:nvCxnSpPr>
        <p:spPr>
          <a:xfrm>
            <a:off x="2514600" y="30480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42309" y="4648200"/>
            <a:ext cx="1191491"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52255" y="3380509"/>
            <a:ext cx="12815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8862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56747" y="3505200"/>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14600" y="5333999"/>
            <a:ext cx="1828800"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14600" y="6703138"/>
            <a:ext cx="6234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74065" y="4412442"/>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5410200"/>
            <a:ext cx="19049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28347" y="6172200"/>
            <a:ext cx="6486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0" y="6576214"/>
            <a:ext cx="42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246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Pharynx</a:t>
            </a:r>
            <a:endParaRPr lang="en-US" sz="2400" dirty="0"/>
          </a:p>
        </p:txBody>
      </p:sp>
      <p:sp>
        <p:nvSpPr>
          <p:cNvPr id="30" name="TextBox 29"/>
          <p:cNvSpPr txBox="1"/>
          <p:nvPr/>
        </p:nvSpPr>
        <p:spPr>
          <a:xfrm>
            <a:off x="6348845" y="418160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Trachea</a:t>
            </a:r>
            <a:endParaRPr lang="en-US" sz="2400" dirty="0">
              <a:solidFill>
                <a:srgbClr val="FF0000"/>
              </a:solidFill>
            </a:endParaRPr>
          </a:p>
        </p:txBody>
      </p:sp>
      <p:sp>
        <p:nvSpPr>
          <p:cNvPr id="31" name="TextBox 30"/>
          <p:cNvSpPr txBox="1"/>
          <p:nvPr/>
        </p:nvSpPr>
        <p:spPr>
          <a:xfrm>
            <a:off x="533400" y="3733800"/>
            <a:ext cx="1981200" cy="461665"/>
          </a:xfrm>
          <a:prstGeom prst="rect">
            <a:avLst/>
          </a:prstGeom>
          <a:solidFill>
            <a:schemeClr val="bg1"/>
          </a:solidFill>
          <a:ln w="28575">
            <a:solidFill>
              <a:schemeClr val="tx1"/>
            </a:solidFill>
          </a:ln>
        </p:spPr>
        <p:txBody>
          <a:bodyPr wrap="square" rtlCol="0">
            <a:spAutoFit/>
          </a:bodyPr>
          <a:lstStyle/>
          <a:p>
            <a:pPr algn="ctr"/>
            <a:r>
              <a:rPr lang="en-US" sz="2400" dirty="0" smtClean="0"/>
              <a:t>Larynx</a:t>
            </a:r>
            <a:endParaRPr lang="en-US" sz="2400" dirty="0"/>
          </a:p>
        </p:txBody>
      </p:sp>
      <p:cxnSp>
        <p:nvCxnSpPr>
          <p:cNvPr id="33" name="Straight Connector 32"/>
          <p:cNvCxnSpPr/>
          <p:nvPr/>
        </p:nvCxnSpPr>
        <p:spPr>
          <a:xfrm flipV="1">
            <a:off x="4343400" y="2884227"/>
            <a:ext cx="2013303" cy="49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56703" y="2579427"/>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Tree>
    <p:extLst>
      <p:ext uri="{BB962C8B-B14F-4D97-AF65-F5344CB8AC3E}">
        <p14:creationId xmlns:p14="http://schemas.microsoft.com/office/powerpoint/2010/main" val="293528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Respiratory System</a:t>
            </a:r>
          </a:p>
        </p:txBody>
      </p:sp>
      <p:sp>
        <p:nvSpPr>
          <p:cNvPr id="3" name="Content Placeholder 2"/>
          <p:cNvSpPr>
            <a:spLocks noGrp="1"/>
          </p:cNvSpPr>
          <p:nvPr>
            <p:ph idx="1"/>
          </p:nvPr>
        </p:nvSpPr>
        <p:spPr>
          <a:xfrm>
            <a:off x="152400" y="762000"/>
            <a:ext cx="8686800" cy="1819275"/>
          </a:xfrm>
        </p:spPr>
        <p:txBody>
          <a:bodyPr>
            <a:normAutofit/>
          </a:bodyPr>
          <a:lstStyle/>
          <a:p>
            <a:pPr>
              <a:buNone/>
            </a:pPr>
            <a:r>
              <a:rPr lang="en-US" b="1" dirty="0" smtClean="0"/>
              <a:t>Major Organs/Parts Involved:</a:t>
            </a:r>
          </a:p>
          <a:p>
            <a:pPr>
              <a:buNone/>
            </a:pPr>
            <a:r>
              <a:rPr lang="en-US" sz="2800" dirty="0" smtClean="0">
                <a:solidFill>
                  <a:srgbClr val="FF0000"/>
                </a:solidFill>
              </a:rPr>
              <a:t>	</a:t>
            </a:r>
            <a:r>
              <a:rPr lang="en-US" sz="2400" dirty="0" smtClean="0"/>
              <a:t>5</a:t>
            </a:r>
            <a:r>
              <a:rPr lang="en-US" sz="2400" dirty="0"/>
              <a:t>. </a:t>
            </a:r>
            <a:r>
              <a:rPr lang="en-US" sz="2400" u="sng" dirty="0">
                <a:solidFill>
                  <a:srgbClr val="FF0000"/>
                </a:solidFill>
              </a:rPr>
              <a:t>Epiglottis</a:t>
            </a:r>
            <a:r>
              <a:rPr lang="en-US" sz="2400" dirty="0">
                <a:solidFill>
                  <a:srgbClr val="FF0000"/>
                </a:solidFill>
              </a:rPr>
              <a:t> </a:t>
            </a:r>
            <a:r>
              <a:rPr lang="en-US" sz="2400" dirty="0"/>
              <a:t>– thin covering over larynx to </a:t>
            </a:r>
            <a:r>
              <a:rPr lang="en-US" sz="2400" dirty="0" smtClean="0"/>
              <a:t>prevent food from</a:t>
            </a:r>
            <a:endParaRPr lang="en-US" sz="2400" dirty="0"/>
          </a:p>
          <a:p>
            <a:pPr>
              <a:buNone/>
            </a:pPr>
            <a:r>
              <a:rPr lang="en-US" sz="2400" dirty="0" smtClean="0"/>
              <a:t>              getting in </a:t>
            </a:r>
            <a:r>
              <a:rPr lang="en-US" sz="2400" dirty="0"/>
              <a:t>windpipe</a:t>
            </a: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4" name="Picture 3" descr="C:\Users\perdue\Downloads\resp system.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81201"/>
            <a:ext cx="4493895" cy="4876800"/>
          </a:xfrm>
          <a:prstGeom prst="rect">
            <a:avLst/>
          </a:prstGeom>
          <a:noFill/>
          <a:ln>
            <a:noFill/>
          </a:ln>
        </p:spPr>
      </p:pic>
      <p:sp>
        <p:nvSpPr>
          <p:cNvPr id="5" name="TextBox 4"/>
          <p:cNvSpPr txBox="1"/>
          <p:nvPr/>
        </p:nvSpPr>
        <p:spPr>
          <a:xfrm>
            <a:off x="609600" y="26670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609600" y="266699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Nasal Cavity</a:t>
            </a:r>
            <a:endParaRPr lang="en-US" sz="2400" dirty="0"/>
          </a:p>
        </p:txBody>
      </p:sp>
      <p:sp>
        <p:nvSpPr>
          <p:cNvPr id="12" name="TextBox 11"/>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09600" y="4419601"/>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5" name="TextBox 14"/>
          <p:cNvSpPr txBox="1"/>
          <p:nvPr/>
        </p:nvSpPr>
        <p:spPr>
          <a:xfrm>
            <a:off x="637309"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51164" y="6248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7" name="TextBox 16"/>
          <p:cNvSpPr txBox="1"/>
          <p:nvPr/>
        </p:nvSpPr>
        <p:spPr>
          <a:xfrm>
            <a:off x="6477000"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8" name="TextBox 17"/>
          <p:cNvSpPr txBox="1"/>
          <p:nvPr/>
        </p:nvSpPr>
        <p:spPr>
          <a:xfrm>
            <a:off x="6341918" y="418161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9" name="TextBox 18"/>
          <p:cNvSpPr txBox="1"/>
          <p:nvPr/>
        </p:nvSpPr>
        <p:spPr>
          <a:xfrm>
            <a:off x="6324600" y="31959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0" name="TextBox 19"/>
          <p:cNvSpPr txBox="1"/>
          <p:nvPr/>
        </p:nvSpPr>
        <p:spPr>
          <a:xfrm>
            <a:off x="6477000" y="57867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1" name="TextBox 20"/>
          <p:cNvSpPr txBox="1"/>
          <p:nvPr/>
        </p:nvSpPr>
        <p:spPr>
          <a:xfrm>
            <a:off x="6535882" y="63246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cxnSp>
        <p:nvCxnSpPr>
          <p:cNvPr id="23" name="Straight Connector 22"/>
          <p:cNvCxnSpPr/>
          <p:nvPr/>
        </p:nvCxnSpPr>
        <p:spPr>
          <a:xfrm>
            <a:off x="2514600" y="30480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42309" y="4648200"/>
            <a:ext cx="1191491"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52255" y="3380509"/>
            <a:ext cx="12815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8862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56747" y="3505200"/>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14600" y="5333999"/>
            <a:ext cx="1828800"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14600" y="6703138"/>
            <a:ext cx="6234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74065" y="4412442"/>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5410200"/>
            <a:ext cx="19049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28347" y="6172200"/>
            <a:ext cx="6486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0" y="6576214"/>
            <a:ext cx="42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246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Pharynx</a:t>
            </a:r>
            <a:endParaRPr lang="en-US" sz="2400" dirty="0"/>
          </a:p>
        </p:txBody>
      </p:sp>
      <p:sp>
        <p:nvSpPr>
          <p:cNvPr id="30" name="TextBox 29"/>
          <p:cNvSpPr txBox="1"/>
          <p:nvPr/>
        </p:nvSpPr>
        <p:spPr>
          <a:xfrm>
            <a:off x="6348845" y="418160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Trachea</a:t>
            </a:r>
            <a:endParaRPr lang="en-US" sz="2400" dirty="0"/>
          </a:p>
        </p:txBody>
      </p:sp>
      <p:sp>
        <p:nvSpPr>
          <p:cNvPr id="31" name="TextBox 30"/>
          <p:cNvSpPr txBox="1"/>
          <p:nvPr/>
        </p:nvSpPr>
        <p:spPr>
          <a:xfrm>
            <a:off x="533400" y="3733800"/>
            <a:ext cx="1981199" cy="461665"/>
          </a:xfrm>
          <a:prstGeom prst="rect">
            <a:avLst/>
          </a:prstGeom>
          <a:solidFill>
            <a:schemeClr val="bg1"/>
          </a:solidFill>
          <a:ln w="28575">
            <a:solidFill>
              <a:schemeClr val="tx1"/>
            </a:solidFill>
          </a:ln>
        </p:spPr>
        <p:txBody>
          <a:bodyPr wrap="square" rtlCol="0">
            <a:spAutoFit/>
          </a:bodyPr>
          <a:lstStyle/>
          <a:p>
            <a:pPr algn="ctr"/>
            <a:r>
              <a:rPr lang="en-US" sz="2400" dirty="0" smtClean="0"/>
              <a:t>Larynx</a:t>
            </a:r>
            <a:endParaRPr lang="en-US" sz="2400" dirty="0"/>
          </a:p>
        </p:txBody>
      </p:sp>
      <p:cxnSp>
        <p:nvCxnSpPr>
          <p:cNvPr id="33" name="Straight Connector 32"/>
          <p:cNvCxnSpPr/>
          <p:nvPr/>
        </p:nvCxnSpPr>
        <p:spPr>
          <a:xfrm flipV="1">
            <a:off x="4343400" y="2884227"/>
            <a:ext cx="2013303" cy="49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56703" y="2579427"/>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Epiglottis</a:t>
            </a:r>
            <a:endParaRPr lang="en-US" sz="2400" dirty="0"/>
          </a:p>
        </p:txBody>
      </p:sp>
    </p:spTree>
    <p:extLst>
      <p:ext uri="{BB962C8B-B14F-4D97-AF65-F5344CB8AC3E}">
        <p14:creationId xmlns:p14="http://schemas.microsoft.com/office/powerpoint/2010/main" val="184161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a:t>Respiratory System</a:t>
            </a:r>
          </a:p>
        </p:txBody>
      </p:sp>
      <p:sp>
        <p:nvSpPr>
          <p:cNvPr id="3" name="Content Placeholder 2"/>
          <p:cNvSpPr>
            <a:spLocks noGrp="1"/>
          </p:cNvSpPr>
          <p:nvPr>
            <p:ph idx="1"/>
          </p:nvPr>
        </p:nvSpPr>
        <p:spPr>
          <a:xfrm>
            <a:off x="130664" y="685800"/>
            <a:ext cx="9013336" cy="1819275"/>
          </a:xfrm>
        </p:spPr>
        <p:txBody>
          <a:bodyPr>
            <a:normAutofit/>
          </a:bodyPr>
          <a:lstStyle/>
          <a:p>
            <a:pPr>
              <a:buNone/>
            </a:pPr>
            <a:r>
              <a:rPr lang="en-US" b="1" dirty="0" smtClean="0"/>
              <a:t>Major Organs/Parts Involved:</a:t>
            </a:r>
          </a:p>
          <a:p>
            <a:pPr>
              <a:buNone/>
            </a:pPr>
            <a:r>
              <a:rPr lang="en-US" sz="2400" dirty="0" smtClean="0">
                <a:solidFill>
                  <a:srgbClr val="FF0000"/>
                </a:solidFill>
              </a:rPr>
              <a:t>*ADD </a:t>
            </a:r>
            <a:r>
              <a:rPr lang="en-US" sz="2400" dirty="0"/>
              <a:t>6</a:t>
            </a:r>
            <a:r>
              <a:rPr lang="en-US" sz="2400" dirty="0" smtClean="0"/>
              <a:t>. </a:t>
            </a:r>
            <a:r>
              <a:rPr lang="en-US" sz="2400" u="sng" dirty="0" smtClean="0">
                <a:solidFill>
                  <a:srgbClr val="FF0000"/>
                </a:solidFill>
              </a:rPr>
              <a:t>Lung</a:t>
            </a:r>
            <a:r>
              <a:rPr lang="en-US" sz="2400" dirty="0" smtClean="0">
                <a:solidFill>
                  <a:srgbClr val="FF0000"/>
                </a:solidFill>
              </a:rPr>
              <a:t> </a:t>
            </a:r>
            <a:r>
              <a:rPr lang="en-US" sz="2400" dirty="0" smtClean="0"/>
              <a:t>– organ that transports O</a:t>
            </a:r>
            <a:r>
              <a:rPr lang="en-US" sz="2400" baseline="-25000" dirty="0" smtClean="0"/>
              <a:t>2</a:t>
            </a:r>
            <a:r>
              <a:rPr lang="en-US" sz="2400" dirty="0" smtClean="0"/>
              <a:t> into bloodstream and releases </a:t>
            </a:r>
          </a:p>
          <a:p>
            <a:pPr>
              <a:buNone/>
            </a:pPr>
            <a:r>
              <a:rPr lang="en-US" sz="2400" dirty="0"/>
              <a:t>	</a:t>
            </a:r>
            <a:r>
              <a:rPr lang="en-US" sz="2400" dirty="0" smtClean="0"/>
              <a:t>             CO</a:t>
            </a:r>
            <a:r>
              <a:rPr lang="en-US" sz="2400" baseline="-25000" dirty="0" smtClean="0"/>
              <a:t>2</a:t>
            </a:r>
            <a:r>
              <a:rPr lang="en-US" sz="2400" dirty="0" smtClean="0"/>
              <a:t> </a:t>
            </a:r>
            <a:r>
              <a:rPr lang="en-US" sz="2400" dirty="0"/>
              <a:t>to atmosphere</a:t>
            </a:r>
            <a:endParaRPr lang="en-US" sz="3600" dirty="0">
              <a:solidFill>
                <a:srgbClr val="FF0000"/>
              </a:solidFill>
            </a:endParaRPr>
          </a:p>
          <a:p>
            <a:pPr>
              <a:buNone/>
            </a:pPr>
            <a:endParaRPr lang="en-US" sz="2800" dirty="0"/>
          </a:p>
        </p:txBody>
      </p:sp>
      <p:pic>
        <p:nvPicPr>
          <p:cNvPr id="4" name="Picture 3" descr="C:\Users\perdue\Downloads\resp system.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81201"/>
            <a:ext cx="4493895" cy="4876800"/>
          </a:xfrm>
          <a:prstGeom prst="rect">
            <a:avLst/>
          </a:prstGeom>
          <a:noFill/>
          <a:ln>
            <a:noFill/>
          </a:ln>
        </p:spPr>
      </p:pic>
      <p:sp>
        <p:nvSpPr>
          <p:cNvPr id="5" name="TextBox 4"/>
          <p:cNvSpPr txBox="1"/>
          <p:nvPr/>
        </p:nvSpPr>
        <p:spPr>
          <a:xfrm>
            <a:off x="609600" y="26670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609600" y="266699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Nasal Cavity</a:t>
            </a:r>
            <a:endParaRPr lang="en-US" sz="2400" dirty="0"/>
          </a:p>
        </p:txBody>
      </p:sp>
      <p:sp>
        <p:nvSpPr>
          <p:cNvPr id="12" name="TextBox 11"/>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609600" y="37338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09600" y="4419601"/>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5" name="TextBox 14"/>
          <p:cNvSpPr txBox="1"/>
          <p:nvPr/>
        </p:nvSpPr>
        <p:spPr>
          <a:xfrm>
            <a:off x="637309"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51164" y="6248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7" name="TextBox 16"/>
          <p:cNvSpPr txBox="1"/>
          <p:nvPr/>
        </p:nvSpPr>
        <p:spPr>
          <a:xfrm>
            <a:off x="6477000"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8" name="TextBox 17"/>
          <p:cNvSpPr txBox="1"/>
          <p:nvPr/>
        </p:nvSpPr>
        <p:spPr>
          <a:xfrm>
            <a:off x="6341918" y="418161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9" name="TextBox 18"/>
          <p:cNvSpPr txBox="1"/>
          <p:nvPr/>
        </p:nvSpPr>
        <p:spPr>
          <a:xfrm>
            <a:off x="6324600" y="31959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0" name="TextBox 19"/>
          <p:cNvSpPr txBox="1"/>
          <p:nvPr/>
        </p:nvSpPr>
        <p:spPr>
          <a:xfrm>
            <a:off x="6477000" y="57867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1" name="TextBox 20"/>
          <p:cNvSpPr txBox="1"/>
          <p:nvPr/>
        </p:nvSpPr>
        <p:spPr>
          <a:xfrm>
            <a:off x="6535882" y="63246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cxnSp>
        <p:nvCxnSpPr>
          <p:cNvPr id="23" name="Straight Connector 22"/>
          <p:cNvCxnSpPr/>
          <p:nvPr/>
        </p:nvCxnSpPr>
        <p:spPr>
          <a:xfrm>
            <a:off x="2514600" y="30480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42309" y="4648200"/>
            <a:ext cx="1191491"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52255" y="3380509"/>
            <a:ext cx="12815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8862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56747" y="3505200"/>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14600" y="5333999"/>
            <a:ext cx="1828800"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14600" y="6703138"/>
            <a:ext cx="6234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74065" y="4412442"/>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5410200"/>
            <a:ext cx="19049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28347" y="6172200"/>
            <a:ext cx="6486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0" y="6576214"/>
            <a:ext cx="42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246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Pharynx</a:t>
            </a:r>
            <a:endParaRPr lang="en-US" sz="2400" dirty="0"/>
          </a:p>
        </p:txBody>
      </p:sp>
      <p:sp>
        <p:nvSpPr>
          <p:cNvPr id="30" name="TextBox 29"/>
          <p:cNvSpPr txBox="1"/>
          <p:nvPr/>
        </p:nvSpPr>
        <p:spPr>
          <a:xfrm>
            <a:off x="6348845" y="418160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Trachea</a:t>
            </a:r>
            <a:endParaRPr lang="en-US" sz="2400" dirty="0"/>
          </a:p>
        </p:txBody>
      </p:sp>
      <p:sp>
        <p:nvSpPr>
          <p:cNvPr id="31" name="TextBox 30"/>
          <p:cNvSpPr txBox="1"/>
          <p:nvPr/>
        </p:nvSpPr>
        <p:spPr>
          <a:xfrm>
            <a:off x="533400" y="3733800"/>
            <a:ext cx="1981200" cy="461665"/>
          </a:xfrm>
          <a:prstGeom prst="rect">
            <a:avLst/>
          </a:prstGeom>
          <a:solidFill>
            <a:schemeClr val="bg1"/>
          </a:solidFill>
          <a:ln w="28575">
            <a:solidFill>
              <a:schemeClr val="tx1"/>
            </a:solidFill>
          </a:ln>
        </p:spPr>
        <p:txBody>
          <a:bodyPr wrap="square" rtlCol="0">
            <a:spAutoFit/>
          </a:bodyPr>
          <a:lstStyle/>
          <a:p>
            <a:pPr algn="ctr"/>
            <a:r>
              <a:rPr lang="en-US" sz="2400" dirty="0" smtClean="0"/>
              <a:t>Larynx</a:t>
            </a:r>
            <a:endParaRPr lang="en-US" sz="2400" dirty="0"/>
          </a:p>
        </p:txBody>
      </p:sp>
      <p:sp>
        <p:nvSpPr>
          <p:cNvPr id="33" name="TextBox 32"/>
          <p:cNvSpPr txBox="1"/>
          <p:nvPr/>
        </p:nvSpPr>
        <p:spPr>
          <a:xfrm>
            <a:off x="609600" y="44196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Lung</a:t>
            </a:r>
            <a:endParaRPr lang="en-US" sz="2400" dirty="0">
              <a:solidFill>
                <a:srgbClr val="FF0000"/>
              </a:solidFill>
            </a:endParaRPr>
          </a:p>
        </p:txBody>
      </p:sp>
      <p:cxnSp>
        <p:nvCxnSpPr>
          <p:cNvPr id="34" name="Straight Connector 33"/>
          <p:cNvCxnSpPr/>
          <p:nvPr/>
        </p:nvCxnSpPr>
        <p:spPr>
          <a:xfrm flipV="1">
            <a:off x="4343400" y="2884227"/>
            <a:ext cx="2013303" cy="49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56703" y="2579427"/>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Epiglottis</a:t>
            </a:r>
            <a:endParaRPr lang="en-US" sz="2400" dirty="0"/>
          </a:p>
        </p:txBody>
      </p:sp>
    </p:spTree>
    <p:extLst>
      <p:ext uri="{BB962C8B-B14F-4D97-AF65-F5344CB8AC3E}">
        <p14:creationId xmlns:p14="http://schemas.microsoft.com/office/powerpoint/2010/main" val="36627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Respiratory System</a:t>
            </a:r>
          </a:p>
        </p:txBody>
      </p:sp>
      <p:sp>
        <p:nvSpPr>
          <p:cNvPr id="3" name="Content Placeholder 2"/>
          <p:cNvSpPr>
            <a:spLocks noGrp="1"/>
          </p:cNvSpPr>
          <p:nvPr>
            <p:ph idx="1"/>
          </p:nvPr>
        </p:nvSpPr>
        <p:spPr>
          <a:xfrm>
            <a:off x="152400" y="762000"/>
            <a:ext cx="8686800" cy="1819275"/>
          </a:xfrm>
        </p:spPr>
        <p:txBody>
          <a:bodyPr>
            <a:normAutofit/>
          </a:bodyPr>
          <a:lstStyle/>
          <a:p>
            <a:pPr>
              <a:buNone/>
            </a:pPr>
            <a:r>
              <a:rPr lang="en-US" b="1" dirty="0" smtClean="0"/>
              <a:t>Major Organs/Parts Involved:</a:t>
            </a:r>
          </a:p>
          <a:p>
            <a:pPr>
              <a:buNone/>
            </a:pPr>
            <a:r>
              <a:rPr lang="en-US" sz="2800" dirty="0" smtClean="0">
                <a:solidFill>
                  <a:srgbClr val="FF0000"/>
                </a:solidFill>
              </a:rPr>
              <a:t>	</a:t>
            </a:r>
            <a:r>
              <a:rPr lang="en-US" sz="2800" dirty="0"/>
              <a:t>7</a:t>
            </a:r>
            <a:r>
              <a:rPr lang="en-US" sz="2800" dirty="0" smtClean="0"/>
              <a:t>. </a:t>
            </a:r>
            <a:r>
              <a:rPr lang="en-US" sz="2800" u="sng" dirty="0" smtClean="0">
                <a:solidFill>
                  <a:srgbClr val="FF0000"/>
                </a:solidFill>
              </a:rPr>
              <a:t>Bronchus</a:t>
            </a:r>
            <a:r>
              <a:rPr lang="en-US" sz="2800" dirty="0" smtClean="0">
                <a:solidFill>
                  <a:srgbClr val="FF0000"/>
                </a:solidFill>
              </a:rPr>
              <a:t> </a:t>
            </a:r>
            <a:r>
              <a:rPr lang="en-US" sz="2800" dirty="0"/>
              <a:t>– </a:t>
            </a:r>
            <a:r>
              <a:rPr lang="en-US" sz="2800" b="1" dirty="0" smtClean="0"/>
              <a:t>left &amp; right; </a:t>
            </a:r>
            <a:r>
              <a:rPr lang="en-US" sz="2800" dirty="0" smtClean="0"/>
              <a:t>passageway of air to lungs</a:t>
            </a: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4" name="Picture 3" descr="C:\Users\perdue\Downloads\resp system.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81201"/>
            <a:ext cx="4493895" cy="4876800"/>
          </a:xfrm>
          <a:prstGeom prst="rect">
            <a:avLst/>
          </a:prstGeom>
          <a:noFill/>
          <a:ln>
            <a:noFill/>
          </a:ln>
        </p:spPr>
      </p:pic>
      <p:sp>
        <p:nvSpPr>
          <p:cNvPr id="5" name="TextBox 4"/>
          <p:cNvSpPr txBox="1"/>
          <p:nvPr/>
        </p:nvSpPr>
        <p:spPr>
          <a:xfrm>
            <a:off x="609600" y="26670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609600" y="266699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Nasal Cavity</a:t>
            </a:r>
            <a:endParaRPr lang="en-US" sz="2400" dirty="0"/>
          </a:p>
        </p:txBody>
      </p:sp>
      <p:sp>
        <p:nvSpPr>
          <p:cNvPr id="12" name="TextBox 11"/>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609600" y="37338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09600" y="4419601"/>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5" name="TextBox 14"/>
          <p:cNvSpPr txBox="1"/>
          <p:nvPr/>
        </p:nvSpPr>
        <p:spPr>
          <a:xfrm>
            <a:off x="637309"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51164" y="6248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7" name="TextBox 16"/>
          <p:cNvSpPr txBox="1"/>
          <p:nvPr/>
        </p:nvSpPr>
        <p:spPr>
          <a:xfrm>
            <a:off x="6477000"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8" name="TextBox 17"/>
          <p:cNvSpPr txBox="1"/>
          <p:nvPr/>
        </p:nvSpPr>
        <p:spPr>
          <a:xfrm>
            <a:off x="6341918" y="418161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9" name="TextBox 18"/>
          <p:cNvSpPr txBox="1"/>
          <p:nvPr/>
        </p:nvSpPr>
        <p:spPr>
          <a:xfrm>
            <a:off x="6324600" y="31959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0" name="TextBox 19"/>
          <p:cNvSpPr txBox="1"/>
          <p:nvPr/>
        </p:nvSpPr>
        <p:spPr>
          <a:xfrm>
            <a:off x="6477000" y="57867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1" name="TextBox 20"/>
          <p:cNvSpPr txBox="1"/>
          <p:nvPr/>
        </p:nvSpPr>
        <p:spPr>
          <a:xfrm>
            <a:off x="6535882" y="63246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cxnSp>
        <p:nvCxnSpPr>
          <p:cNvPr id="23" name="Straight Connector 22"/>
          <p:cNvCxnSpPr/>
          <p:nvPr/>
        </p:nvCxnSpPr>
        <p:spPr>
          <a:xfrm>
            <a:off x="2514600" y="30480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42309" y="4648200"/>
            <a:ext cx="1191491"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52255" y="3380509"/>
            <a:ext cx="12815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8862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56747" y="3505200"/>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14600" y="5333999"/>
            <a:ext cx="1828800"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14600" y="6703138"/>
            <a:ext cx="6234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74065" y="4412442"/>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5410200"/>
            <a:ext cx="19049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28347" y="6172200"/>
            <a:ext cx="6486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0" y="6576214"/>
            <a:ext cx="42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246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Pharynx</a:t>
            </a:r>
            <a:endParaRPr lang="en-US" sz="2400" dirty="0"/>
          </a:p>
        </p:txBody>
      </p:sp>
      <p:sp>
        <p:nvSpPr>
          <p:cNvPr id="30" name="TextBox 29"/>
          <p:cNvSpPr txBox="1"/>
          <p:nvPr/>
        </p:nvSpPr>
        <p:spPr>
          <a:xfrm>
            <a:off x="6348845" y="418160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Trachea</a:t>
            </a:r>
            <a:endParaRPr lang="en-US" sz="2400" dirty="0"/>
          </a:p>
        </p:txBody>
      </p:sp>
      <p:sp>
        <p:nvSpPr>
          <p:cNvPr id="31" name="TextBox 30"/>
          <p:cNvSpPr txBox="1"/>
          <p:nvPr/>
        </p:nvSpPr>
        <p:spPr>
          <a:xfrm>
            <a:off x="533400" y="3733800"/>
            <a:ext cx="1981200" cy="461665"/>
          </a:xfrm>
          <a:prstGeom prst="rect">
            <a:avLst/>
          </a:prstGeom>
          <a:solidFill>
            <a:schemeClr val="bg1"/>
          </a:solidFill>
          <a:ln w="28575">
            <a:solidFill>
              <a:schemeClr val="tx1"/>
            </a:solidFill>
          </a:ln>
        </p:spPr>
        <p:txBody>
          <a:bodyPr wrap="square" rtlCol="0">
            <a:spAutoFit/>
          </a:bodyPr>
          <a:lstStyle/>
          <a:p>
            <a:pPr algn="ctr"/>
            <a:r>
              <a:rPr lang="en-US" sz="2400" dirty="0" smtClean="0"/>
              <a:t>Larynx</a:t>
            </a:r>
            <a:endParaRPr lang="en-US" sz="2400" dirty="0"/>
          </a:p>
        </p:txBody>
      </p:sp>
      <p:sp>
        <p:nvSpPr>
          <p:cNvPr id="34" name="TextBox 33"/>
          <p:cNvSpPr txBox="1"/>
          <p:nvPr/>
        </p:nvSpPr>
        <p:spPr>
          <a:xfrm>
            <a:off x="6476998" y="5103166"/>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Left Bronchus</a:t>
            </a:r>
            <a:endParaRPr lang="en-US" sz="2400" dirty="0">
              <a:solidFill>
                <a:srgbClr val="FF0000"/>
              </a:solidFill>
            </a:endParaRPr>
          </a:p>
        </p:txBody>
      </p:sp>
      <p:sp>
        <p:nvSpPr>
          <p:cNvPr id="35" name="TextBox 34"/>
          <p:cNvSpPr txBox="1"/>
          <p:nvPr/>
        </p:nvSpPr>
        <p:spPr>
          <a:xfrm>
            <a:off x="429490" y="5105400"/>
            <a:ext cx="216131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Right Bronchus</a:t>
            </a:r>
            <a:endParaRPr lang="en-US" sz="2400" dirty="0">
              <a:solidFill>
                <a:srgbClr val="FF0000"/>
              </a:solidFill>
            </a:endParaRPr>
          </a:p>
        </p:txBody>
      </p:sp>
      <p:sp>
        <p:nvSpPr>
          <p:cNvPr id="36" name="TextBox 35"/>
          <p:cNvSpPr txBox="1"/>
          <p:nvPr/>
        </p:nvSpPr>
        <p:spPr>
          <a:xfrm>
            <a:off x="609600" y="4412441"/>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Lung</a:t>
            </a:r>
            <a:endParaRPr lang="en-US" sz="2400" dirty="0"/>
          </a:p>
        </p:txBody>
      </p:sp>
      <p:cxnSp>
        <p:nvCxnSpPr>
          <p:cNvPr id="38" name="Straight Connector 37"/>
          <p:cNvCxnSpPr/>
          <p:nvPr/>
        </p:nvCxnSpPr>
        <p:spPr>
          <a:xfrm flipV="1">
            <a:off x="4343400" y="2884227"/>
            <a:ext cx="2013303" cy="49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56703" y="2579427"/>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Epiglottis</a:t>
            </a:r>
            <a:endParaRPr lang="en-US" sz="2400" dirty="0"/>
          </a:p>
        </p:txBody>
      </p:sp>
    </p:spTree>
    <p:extLst>
      <p:ext uri="{BB962C8B-B14F-4D97-AF65-F5344CB8AC3E}">
        <p14:creationId xmlns:p14="http://schemas.microsoft.com/office/powerpoint/2010/main" val="319393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7200" dirty="0">
                <a:solidFill>
                  <a:srgbClr val="00B0F0"/>
                </a:solidFill>
                <a:latin typeface="Kristen ITC" pitchFamily="66" charset="0"/>
                <a:ea typeface="GungsuhChe" pitchFamily="49" charset="-127"/>
              </a:rPr>
              <a:t>Integumentary System</a:t>
            </a:r>
          </a:p>
        </p:txBody>
      </p:sp>
      <p:pic>
        <p:nvPicPr>
          <p:cNvPr id="9218" name="Picture 2" descr="http://ineradicablestain.com/skin-closeup-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895600"/>
            <a:ext cx="5105400" cy="382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6126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Respiratory System</a:t>
            </a:r>
          </a:p>
        </p:txBody>
      </p:sp>
      <p:sp>
        <p:nvSpPr>
          <p:cNvPr id="3" name="Content Placeholder 2"/>
          <p:cNvSpPr>
            <a:spLocks noGrp="1"/>
          </p:cNvSpPr>
          <p:nvPr>
            <p:ph idx="1"/>
          </p:nvPr>
        </p:nvSpPr>
        <p:spPr>
          <a:xfrm>
            <a:off x="152400" y="762000"/>
            <a:ext cx="8686800" cy="1219201"/>
          </a:xfrm>
        </p:spPr>
        <p:txBody>
          <a:bodyPr>
            <a:normAutofit/>
          </a:bodyPr>
          <a:lstStyle/>
          <a:p>
            <a:pPr>
              <a:buNone/>
            </a:pPr>
            <a:r>
              <a:rPr lang="en-US" b="1" dirty="0" smtClean="0"/>
              <a:t>Major Organs/Parts Involved:</a:t>
            </a:r>
          </a:p>
          <a:p>
            <a:pPr>
              <a:buNone/>
            </a:pPr>
            <a:r>
              <a:rPr lang="en-US" sz="2800" dirty="0" smtClean="0">
                <a:solidFill>
                  <a:srgbClr val="FF0000"/>
                </a:solidFill>
              </a:rPr>
              <a:t>	</a:t>
            </a:r>
            <a:r>
              <a:rPr lang="en-US" sz="2800" dirty="0"/>
              <a:t>8</a:t>
            </a:r>
            <a:r>
              <a:rPr lang="en-US" sz="2800" dirty="0" smtClean="0"/>
              <a:t>. </a:t>
            </a:r>
            <a:r>
              <a:rPr lang="en-US" sz="2800" u="sng" dirty="0" smtClean="0">
                <a:solidFill>
                  <a:srgbClr val="FF0000"/>
                </a:solidFill>
              </a:rPr>
              <a:t>Bronchioles</a:t>
            </a:r>
            <a:r>
              <a:rPr lang="en-US" sz="2800" dirty="0" smtClean="0">
                <a:solidFill>
                  <a:srgbClr val="FF0000"/>
                </a:solidFill>
              </a:rPr>
              <a:t> </a:t>
            </a:r>
            <a:r>
              <a:rPr lang="en-US" sz="2800" dirty="0"/>
              <a:t>– </a:t>
            </a:r>
            <a:r>
              <a:rPr lang="en-US" sz="2800" b="1" dirty="0" smtClean="0"/>
              <a:t>left &amp; right; </a:t>
            </a:r>
            <a:r>
              <a:rPr lang="en-US" sz="2800" dirty="0" smtClean="0"/>
              <a:t>lead air into lungs</a:t>
            </a: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4" name="Picture 3" descr="C:\Users\perdue\Downloads\resp system.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81201"/>
            <a:ext cx="4493895" cy="4876800"/>
          </a:xfrm>
          <a:prstGeom prst="rect">
            <a:avLst/>
          </a:prstGeom>
          <a:noFill/>
          <a:ln>
            <a:noFill/>
          </a:ln>
        </p:spPr>
      </p:pic>
      <p:sp>
        <p:nvSpPr>
          <p:cNvPr id="5" name="TextBox 4"/>
          <p:cNvSpPr txBox="1"/>
          <p:nvPr/>
        </p:nvSpPr>
        <p:spPr>
          <a:xfrm>
            <a:off x="609600" y="26670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609600" y="266699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Nasal Cavity</a:t>
            </a:r>
            <a:endParaRPr lang="en-US" sz="2400" dirty="0"/>
          </a:p>
        </p:txBody>
      </p:sp>
      <p:sp>
        <p:nvSpPr>
          <p:cNvPr id="12" name="TextBox 11"/>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609600" y="37338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09600" y="4419601"/>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5" name="TextBox 14"/>
          <p:cNvSpPr txBox="1"/>
          <p:nvPr/>
        </p:nvSpPr>
        <p:spPr>
          <a:xfrm>
            <a:off x="637309"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51164" y="6248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7" name="TextBox 16"/>
          <p:cNvSpPr txBox="1"/>
          <p:nvPr/>
        </p:nvSpPr>
        <p:spPr>
          <a:xfrm>
            <a:off x="6477000"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8" name="TextBox 17"/>
          <p:cNvSpPr txBox="1"/>
          <p:nvPr/>
        </p:nvSpPr>
        <p:spPr>
          <a:xfrm>
            <a:off x="6341918" y="418161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9" name="TextBox 18"/>
          <p:cNvSpPr txBox="1"/>
          <p:nvPr/>
        </p:nvSpPr>
        <p:spPr>
          <a:xfrm>
            <a:off x="6324600" y="31959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0" name="TextBox 19"/>
          <p:cNvSpPr txBox="1"/>
          <p:nvPr/>
        </p:nvSpPr>
        <p:spPr>
          <a:xfrm>
            <a:off x="6477000" y="57867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1" name="TextBox 20"/>
          <p:cNvSpPr txBox="1"/>
          <p:nvPr/>
        </p:nvSpPr>
        <p:spPr>
          <a:xfrm>
            <a:off x="6535882" y="63246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cxnSp>
        <p:nvCxnSpPr>
          <p:cNvPr id="23" name="Straight Connector 22"/>
          <p:cNvCxnSpPr/>
          <p:nvPr/>
        </p:nvCxnSpPr>
        <p:spPr>
          <a:xfrm>
            <a:off x="2514600" y="30480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42309" y="4648200"/>
            <a:ext cx="1191491"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52255" y="3380509"/>
            <a:ext cx="12815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8862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56747" y="3505200"/>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14600" y="5333999"/>
            <a:ext cx="1828800"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14600" y="6703138"/>
            <a:ext cx="6234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74065" y="4412442"/>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5410200"/>
            <a:ext cx="19049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715000" y="6172200"/>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0" y="6576214"/>
            <a:ext cx="42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246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Pharynx</a:t>
            </a:r>
            <a:endParaRPr lang="en-US" sz="2400" dirty="0"/>
          </a:p>
        </p:txBody>
      </p:sp>
      <p:sp>
        <p:nvSpPr>
          <p:cNvPr id="30" name="TextBox 29"/>
          <p:cNvSpPr txBox="1"/>
          <p:nvPr/>
        </p:nvSpPr>
        <p:spPr>
          <a:xfrm>
            <a:off x="6348845" y="418160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Trachea</a:t>
            </a:r>
            <a:endParaRPr lang="en-US" sz="2400" dirty="0"/>
          </a:p>
        </p:txBody>
      </p:sp>
      <p:sp>
        <p:nvSpPr>
          <p:cNvPr id="34" name="TextBox 33"/>
          <p:cNvSpPr txBox="1"/>
          <p:nvPr/>
        </p:nvSpPr>
        <p:spPr>
          <a:xfrm>
            <a:off x="6476998" y="5103166"/>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Left Bronchus</a:t>
            </a:r>
            <a:endParaRPr lang="en-US" sz="2400" dirty="0"/>
          </a:p>
        </p:txBody>
      </p:sp>
      <p:sp>
        <p:nvSpPr>
          <p:cNvPr id="35" name="TextBox 34"/>
          <p:cNvSpPr txBox="1"/>
          <p:nvPr/>
        </p:nvSpPr>
        <p:spPr>
          <a:xfrm>
            <a:off x="429490" y="5105400"/>
            <a:ext cx="2161310" cy="461665"/>
          </a:xfrm>
          <a:prstGeom prst="rect">
            <a:avLst/>
          </a:prstGeom>
          <a:solidFill>
            <a:schemeClr val="bg1"/>
          </a:solidFill>
          <a:ln w="28575">
            <a:solidFill>
              <a:schemeClr val="tx1"/>
            </a:solidFill>
          </a:ln>
        </p:spPr>
        <p:txBody>
          <a:bodyPr wrap="square" rtlCol="0">
            <a:spAutoFit/>
          </a:bodyPr>
          <a:lstStyle/>
          <a:p>
            <a:pPr algn="ctr"/>
            <a:r>
              <a:rPr lang="en-US" sz="2400" dirty="0" smtClean="0"/>
              <a:t>Right Bronchus</a:t>
            </a:r>
            <a:endParaRPr lang="en-US" sz="2400" dirty="0"/>
          </a:p>
        </p:txBody>
      </p:sp>
      <p:sp>
        <p:nvSpPr>
          <p:cNvPr id="36" name="TextBox 35"/>
          <p:cNvSpPr txBox="1"/>
          <p:nvPr/>
        </p:nvSpPr>
        <p:spPr>
          <a:xfrm>
            <a:off x="609600" y="4412441"/>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Lung</a:t>
            </a:r>
            <a:endParaRPr lang="en-US" sz="2400" dirty="0"/>
          </a:p>
        </p:txBody>
      </p:sp>
      <p:sp>
        <p:nvSpPr>
          <p:cNvPr id="38" name="TextBox 37"/>
          <p:cNvSpPr txBox="1"/>
          <p:nvPr/>
        </p:nvSpPr>
        <p:spPr>
          <a:xfrm>
            <a:off x="6476998" y="57912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Bronchioles</a:t>
            </a:r>
            <a:endParaRPr lang="en-US" sz="2400" dirty="0">
              <a:solidFill>
                <a:srgbClr val="FF0000"/>
              </a:solidFill>
            </a:endParaRPr>
          </a:p>
        </p:txBody>
      </p:sp>
      <p:sp>
        <p:nvSpPr>
          <p:cNvPr id="41" name="TextBox 40"/>
          <p:cNvSpPr txBox="1"/>
          <p:nvPr/>
        </p:nvSpPr>
        <p:spPr>
          <a:xfrm>
            <a:off x="533400" y="3733800"/>
            <a:ext cx="1981200" cy="461665"/>
          </a:xfrm>
          <a:prstGeom prst="rect">
            <a:avLst/>
          </a:prstGeom>
          <a:solidFill>
            <a:schemeClr val="bg1"/>
          </a:solidFill>
          <a:ln w="28575">
            <a:solidFill>
              <a:schemeClr val="tx1"/>
            </a:solidFill>
          </a:ln>
        </p:spPr>
        <p:txBody>
          <a:bodyPr wrap="square" rtlCol="0">
            <a:spAutoFit/>
          </a:bodyPr>
          <a:lstStyle/>
          <a:p>
            <a:pPr algn="ctr"/>
            <a:r>
              <a:rPr lang="en-US" sz="2400" dirty="0" smtClean="0"/>
              <a:t>Larynx</a:t>
            </a:r>
            <a:endParaRPr lang="en-US" sz="2400" dirty="0"/>
          </a:p>
        </p:txBody>
      </p:sp>
      <p:cxnSp>
        <p:nvCxnSpPr>
          <p:cNvPr id="42" name="Straight Connector 41"/>
          <p:cNvCxnSpPr/>
          <p:nvPr/>
        </p:nvCxnSpPr>
        <p:spPr>
          <a:xfrm flipV="1">
            <a:off x="4343400" y="2884227"/>
            <a:ext cx="2013303" cy="49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356703" y="2579427"/>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Epiglottis</a:t>
            </a:r>
            <a:endParaRPr lang="en-US" sz="2400" dirty="0"/>
          </a:p>
        </p:txBody>
      </p:sp>
    </p:spTree>
    <p:extLst>
      <p:ext uri="{BB962C8B-B14F-4D97-AF65-F5344CB8AC3E}">
        <p14:creationId xmlns:p14="http://schemas.microsoft.com/office/powerpoint/2010/main" val="27388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Respiratory System</a:t>
            </a:r>
          </a:p>
        </p:txBody>
      </p:sp>
      <p:sp>
        <p:nvSpPr>
          <p:cNvPr id="3" name="Content Placeholder 2"/>
          <p:cNvSpPr>
            <a:spLocks noGrp="1"/>
          </p:cNvSpPr>
          <p:nvPr>
            <p:ph idx="1"/>
          </p:nvPr>
        </p:nvSpPr>
        <p:spPr>
          <a:xfrm>
            <a:off x="152400" y="762000"/>
            <a:ext cx="8686800" cy="1752600"/>
          </a:xfrm>
        </p:spPr>
        <p:txBody>
          <a:bodyPr>
            <a:normAutofit/>
          </a:bodyPr>
          <a:lstStyle/>
          <a:p>
            <a:pPr>
              <a:buNone/>
            </a:pPr>
            <a:r>
              <a:rPr lang="en-US" b="1" dirty="0" smtClean="0"/>
              <a:t>Major Organs/Parts Involved:</a:t>
            </a:r>
          </a:p>
          <a:p>
            <a:pPr>
              <a:buNone/>
            </a:pPr>
            <a:r>
              <a:rPr lang="en-US" sz="2800" dirty="0" smtClean="0">
                <a:solidFill>
                  <a:srgbClr val="FF0000"/>
                </a:solidFill>
              </a:rPr>
              <a:t>	</a:t>
            </a:r>
            <a:r>
              <a:rPr lang="en-US" sz="2800" dirty="0" smtClean="0"/>
              <a:t>9. </a:t>
            </a:r>
            <a:r>
              <a:rPr lang="en-US" sz="2800" u="sng" dirty="0" smtClean="0">
                <a:solidFill>
                  <a:srgbClr val="FF0000"/>
                </a:solidFill>
              </a:rPr>
              <a:t>Diaphragm</a:t>
            </a:r>
            <a:r>
              <a:rPr lang="en-US" sz="2800" dirty="0" smtClean="0">
                <a:solidFill>
                  <a:srgbClr val="FF0000"/>
                </a:solidFill>
              </a:rPr>
              <a:t> </a:t>
            </a:r>
            <a:r>
              <a:rPr lang="en-US" sz="2800" dirty="0"/>
              <a:t>– </a:t>
            </a:r>
            <a:r>
              <a:rPr lang="en-US" sz="2800" dirty="0" smtClean="0"/>
              <a:t>muscle underneath ribcage; functions in </a:t>
            </a:r>
          </a:p>
          <a:p>
            <a:pPr>
              <a:buNone/>
            </a:pPr>
            <a:r>
              <a:rPr lang="en-US" sz="2800" dirty="0">
                <a:solidFill>
                  <a:srgbClr val="FF0000"/>
                </a:solidFill>
              </a:rPr>
              <a:t> </a:t>
            </a:r>
            <a:r>
              <a:rPr lang="en-US" sz="2800" dirty="0" smtClean="0">
                <a:solidFill>
                  <a:srgbClr val="FF0000"/>
                </a:solidFill>
              </a:rPr>
              <a:t>          </a:t>
            </a:r>
            <a:r>
              <a:rPr lang="en-US" sz="2800" dirty="0" smtClean="0"/>
              <a:t>breathing</a:t>
            </a: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4" name="Picture 3" descr="C:\Users\perdue\Downloads\resp system.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81201"/>
            <a:ext cx="4493895" cy="4876800"/>
          </a:xfrm>
          <a:prstGeom prst="rect">
            <a:avLst/>
          </a:prstGeom>
          <a:noFill/>
          <a:ln>
            <a:noFill/>
          </a:ln>
        </p:spPr>
      </p:pic>
      <p:sp>
        <p:nvSpPr>
          <p:cNvPr id="5" name="TextBox 4"/>
          <p:cNvSpPr txBox="1"/>
          <p:nvPr/>
        </p:nvSpPr>
        <p:spPr>
          <a:xfrm>
            <a:off x="609600" y="26670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609600" y="266699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Nasal Cavity</a:t>
            </a:r>
            <a:endParaRPr lang="en-US" sz="2400" dirty="0"/>
          </a:p>
        </p:txBody>
      </p:sp>
      <p:sp>
        <p:nvSpPr>
          <p:cNvPr id="12" name="TextBox 11"/>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609600" y="37338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09600" y="4419601"/>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5" name="TextBox 14"/>
          <p:cNvSpPr txBox="1"/>
          <p:nvPr/>
        </p:nvSpPr>
        <p:spPr>
          <a:xfrm>
            <a:off x="637309"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51164" y="6248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7" name="TextBox 16"/>
          <p:cNvSpPr txBox="1"/>
          <p:nvPr/>
        </p:nvSpPr>
        <p:spPr>
          <a:xfrm>
            <a:off x="6477000"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8" name="TextBox 17"/>
          <p:cNvSpPr txBox="1"/>
          <p:nvPr/>
        </p:nvSpPr>
        <p:spPr>
          <a:xfrm>
            <a:off x="6341918" y="418161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9" name="TextBox 18"/>
          <p:cNvSpPr txBox="1"/>
          <p:nvPr/>
        </p:nvSpPr>
        <p:spPr>
          <a:xfrm>
            <a:off x="6324600" y="31959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0" name="TextBox 19"/>
          <p:cNvSpPr txBox="1"/>
          <p:nvPr/>
        </p:nvSpPr>
        <p:spPr>
          <a:xfrm>
            <a:off x="6477000" y="57867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1" name="TextBox 20"/>
          <p:cNvSpPr txBox="1"/>
          <p:nvPr/>
        </p:nvSpPr>
        <p:spPr>
          <a:xfrm>
            <a:off x="6535882" y="63246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cxnSp>
        <p:nvCxnSpPr>
          <p:cNvPr id="23" name="Straight Connector 22"/>
          <p:cNvCxnSpPr/>
          <p:nvPr/>
        </p:nvCxnSpPr>
        <p:spPr>
          <a:xfrm>
            <a:off x="2514600" y="30480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42309" y="4648200"/>
            <a:ext cx="1191491"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52255" y="3380509"/>
            <a:ext cx="12815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8862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56747" y="3505200"/>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14600" y="5333999"/>
            <a:ext cx="1828800"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14600" y="6703138"/>
            <a:ext cx="6234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74065" y="4412442"/>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5410200"/>
            <a:ext cx="19049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28347" y="6172200"/>
            <a:ext cx="6486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0" y="6576214"/>
            <a:ext cx="42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246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Pharynx</a:t>
            </a:r>
            <a:endParaRPr lang="en-US" sz="2400" dirty="0"/>
          </a:p>
        </p:txBody>
      </p:sp>
      <p:sp>
        <p:nvSpPr>
          <p:cNvPr id="30" name="TextBox 29"/>
          <p:cNvSpPr txBox="1"/>
          <p:nvPr/>
        </p:nvSpPr>
        <p:spPr>
          <a:xfrm>
            <a:off x="6348845" y="418160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Trachea</a:t>
            </a:r>
            <a:endParaRPr lang="en-US" sz="2400" dirty="0"/>
          </a:p>
        </p:txBody>
      </p:sp>
      <p:sp>
        <p:nvSpPr>
          <p:cNvPr id="34" name="TextBox 33"/>
          <p:cNvSpPr txBox="1"/>
          <p:nvPr/>
        </p:nvSpPr>
        <p:spPr>
          <a:xfrm>
            <a:off x="6476998" y="5103166"/>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Left Bronchus</a:t>
            </a:r>
            <a:endParaRPr lang="en-US" sz="2400" dirty="0"/>
          </a:p>
        </p:txBody>
      </p:sp>
      <p:sp>
        <p:nvSpPr>
          <p:cNvPr id="35" name="TextBox 34"/>
          <p:cNvSpPr txBox="1"/>
          <p:nvPr/>
        </p:nvSpPr>
        <p:spPr>
          <a:xfrm>
            <a:off x="429490" y="5105400"/>
            <a:ext cx="2161310" cy="461665"/>
          </a:xfrm>
          <a:prstGeom prst="rect">
            <a:avLst/>
          </a:prstGeom>
          <a:solidFill>
            <a:schemeClr val="bg1"/>
          </a:solidFill>
          <a:ln w="28575">
            <a:solidFill>
              <a:schemeClr val="tx1"/>
            </a:solidFill>
          </a:ln>
        </p:spPr>
        <p:txBody>
          <a:bodyPr wrap="square" rtlCol="0">
            <a:spAutoFit/>
          </a:bodyPr>
          <a:lstStyle/>
          <a:p>
            <a:pPr algn="ctr"/>
            <a:r>
              <a:rPr lang="en-US" sz="2400" dirty="0" smtClean="0"/>
              <a:t>Right Bronchus</a:t>
            </a:r>
            <a:endParaRPr lang="en-US" sz="2400" dirty="0"/>
          </a:p>
        </p:txBody>
      </p:sp>
      <p:sp>
        <p:nvSpPr>
          <p:cNvPr id="36" name="TextBox 35"/>
          <p:cNvSpPr txBox="1"/>
          <p:nvPr/>
        </p:nvSpPr>
        <p:spPr>
          <a:xfrm>
            <a:off x="609600" y="4412441"/>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Lung</a:t>
            </a:r>
            <a:endParaRPr lang="en-US" sz="2400" dirty="0"/>
          </a:p>
        </p:txBody>
      </p:sp>
      <p:sp>
        <p:nvSpPr>
          <p:cNvPr id="38" name="TextBox 37"/>
          <p:cNvSpPr txBox="1"/>
          <p:nvPr/>
        </p:nvSpPr>
        <p:spPr>
          <a:xfrm>
            <a:off x="6476998" y="57912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Bronchioles</a:t>
            </a:r>
            <a:endParaRPr lang="en-US" sz="2400" dirty="0"/>
          </a:p>
        </p:txBody>
      </p:sp>
      <p:sp>
        <p:nvSpPr>
          <p:cNvPr id="41" name="TextBox 40"/>
          <p:cNvSpPr txBox="1"/>
          <p:nvPr/>
        </p:nvSpPr>
        <p:spPr>
          <a:xfrm>
            <a:off x="637309" y="6241473"/>
            <a:ext cx="1939636"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Diaphragm</a:t>
            </a:r>
            <a:endParaRPr lang="en-US" sz="2400" dirty="0">
              <a:solidFill>
                <a:srgbClr val="FF0000"/>
              </a:solidFill>
            </a:endParaRPr>
          </a:p>
        </p:txBody>
      </p:sp>
      <p:sp>
        <p:nvSpPr>
          <p:cNvPr id="42" name="TextBox 41"/>
          <p:cNvSpPr txBox="1"/>
          <p:nvPr/>
        </p:nvSpPr>
        <p:spPr>
          <a:xfrm>
            <a:off x="533400" y="3733800"/>
            <a:ext cx="1981200" cy="461665"/>
          </a:xfrm>
          <a:prstGeom prst="rect">
            <a:avLst/>
          </a:prstGeom>
          <a:solidFill>
            <a:schemeClr val="bg1"/>
          </a:solidFill>
          <a:ln w="28575">
            <a:solidFill>
              <a:schemeClr val="tx1"/>
            </a:solidFill>
          </a:ln>
        </p:spPr>
        <p:txBody>
          <a:bodyPr wrap="square" rtlCol="0">
            <a:spAutoFit/>
          </a:bodyPr>
          <a:lstStyle/>
          <a:p>
            <a:pPr algn="ctr"/>
            <a:r>
              <a:rPr lang="en-US" sz="2400" dirty="0" smtClean="0"/>
              <a:t>Larynx</a:t>
            </a:r>
            <a:endParaRPr lang="en-US" sz="2400" dirty="0"/>
          </a:p>
        </p:txBody>
      </p:sp>
      <p:cxnSp>
        <p:nvCxnSpPr>
          <p:cNvPr id="44" name="Straight Connector 43"/>
          <p:cNvCxnSpPr/>
          <p:nvPr/>
        </p:nvCxnSpPr>
        <p:spPr>
          <a:xfrm flipV="1">
            <a:off x="4343400" y="2884227"/>
            <a:ext cx="2013303" cy="49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356703" y="2579427"/>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Epiglottis</a:t>
            </a:r>
            <a:endParaRPr lang="en-US" sz="2400" dirty="0"/>
          </a:p>
        </p:txBody>
      </p:sp>
    </p:spTree>
    <p:extLst>
      <p:ext uri="{BB962C8B-B14F-4D97-AF65-F5344CB8AC3E}">
        <p14:creationId xmlns:p14="http://schemas.microsoft.com/office/powerpoint/2010/main" val="375420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Respiratory System</a:t>
            </a:r>
          </a:p>
        </p:txBody>
      </p:sp>
      <p:sp>
        <p:nvSpPr>
          <p:cNvPr id="3" name="Content Placeholder 2"/>
          <p:cNvSpPr>
            <a:spLocks noGrp="1"/>
          </p:cNvSpPr>
          <p:nvPr>
            <p:ph idx="1"/>
          </p:nvPr>
        </p:nvSpPr>
        <p:spPr>
          <a:xfrm>
            <a:off x="152400" y="762000"/>
            <a:ext cx="8686800" cy="1752600"/>
          </a:xfrm>
        </p:spPr>
        <p:txBody>
          <a:bodyPr>
            <a:normAutofit/>
          </a:bodyPr>
          <a:lstStyle/>
          <a:p>
            <a:pPr>
              <a:buNone/>
            </a:pPr>
            <a:r>
              <a:rPr lang="en-US" b="1" dirty="0" smtClean="0"/>
              <a:t>Major Organs/Parts Involved:</a:t>
            </a:r>
          </a:p>
          <a:p>
            <a:pPr>
              <a:buNone/>
            </a:pPr>
            <a:r>
              <a:rPr lang="en-US" sz="2800" dirty="0" smtClean="0">
                <a:solidFill>
                  <a:srgbClr val="FF0000"/>
                </a:solidFill>
              </a:rPr>
              <a:t>	</a:t>
            </a:r>
            <a:r>
              <a:rPr lang="en-US" sz="2800" dirty="0" smtClean="0"/>
              <a:t>10. </a:t>
            </a:r>
            <a:r>
              <a:rPr lang="en-US" sz="2800" u="sng" dirty="0" smtClean="0">
                <a:solidFill>
                  <a:srgbClr val="FF0000"/>
                </a:solidFill>
              </a:rPr>
              <a:t>Alveoli</a:t>
            </a:r>
            <a:r>
              <a:rPr lang="en-US" sz="2800" dirty="0" smtClean="0">
                <a:solidFill>
                  <a:srgbClr val="FF0000"/>
                </a:solidFill>
              </a:rPr>
              <a:t> </a:t>
            </a:r>
            <a:r>
              <a:rPr lang="en-US" sz="2800" dirty="0"/>
              <a:t>– </a:t>
            </a:r>
            <a:r>
              <a:rPr lang="en-US" sz="2800" dirty="0" smtClean="0"/>
              <a:t>air sac; site of gas exchange with blood</a:t>
            </a: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4" name="Picture 3" descr="C:\Users\perdue\Downloads\resp system.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81201"/>
            <a:ext cx="4493895" cy="4876800"/>
          </a:xfrm>
          <a:prstGeom prst="rect">
            <a:avLst/>
          </a:prstGeom>
          <a:noFill/>
          <a:ln>
            <a:noFill/>
          </a:ln>
        </p:spPr>
      </p:pic>
      <p:sp>
        <p:nvSpPr>
          <p:cNvPr id="5" name="TextBox 4"/>
          <p:cNvSpPr txBox="1"/>
          <p:nvPr/>
        </p:nvSpPr>
        <p:spPr>
          <a:xfrm>
            <a:off x="609600" y="26670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609600" y="266699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Nasal Cavity</a:t>
            </a:r>
            <a:endParaRPr lang="en-US" sz="2400" dirty="0"/>
          </a:p>
        </p:txBody>
      </p:sp>
      <p:sp>
        <p:nvSpPr>
          <p:cNvPr id="12" name="TextBox 11"/>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609600" y="37338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09600" y="4419601"/>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5" name="TextBox 14"/>
          <p:cNvSpPr txBox="1"/>
          <p:nvPr/>
        </p:nvSpPr>
        <p:spPr>
          <a:xfrm>
            <a:off x="637309"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51164" y="6248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7" name="TextBox 16"/>
          <p:cNvSpPr txBox="1"/>
          <p:nvPr/>
        </p:nvSpPr>
        <p:spPr>
          <a:xfrm>
            <a:off x="6477000" y="51054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8" name="TextBox 17"/>
          <p:cNvSpPr txBox="1"/>
          <p:nvPr/>
        </p:nvSpPr>
        <p:spPr>
          <a:xfrm>
            <a:off x="6341918" y="418161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9" name="TextBox 18"/>
          <p:cNvSpPr txBox="1"/>
          <p:nvPr/>
        </p:nvSpPr>
        <p:spPr>
          <a:xfrm>
            <a:off x="6324600" y="31959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0" name="TextBox 19"/>
          <p:cNvSpPr txBox="1"/>
          <p:nvPr/>
        </p:nvSpPr>
        <p:spPr>
          <a:xfrm>
            <a:off x="6477000" y="5786735"/>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21" name="TextBox 20"/>
          <p:cNvSpPr txBox="1"/>
          <p:nvPr/>
        </p:nvSpPr>
        <p:spPr>
          <a:xfrm>
            <a:off x="6535882" y="6324600"/>
            <a:ext cx="19050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5334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cxnSp>
        <p:nvCxnSpPr>
          <p:cNvPr id="23" name="Straight Connector 22"/>
          <p:cNvCxnSpPr/>
          <p:nvPr/>
        </p:nvCxnSpPr>
        <p:spPr>
          <a:xfrm>
            <a:off x="2514600" y="30480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42309" y="4648200"/>
            <a:ext cx="1191491"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52255" y="3380509"/>
            <a:ext cx="12815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886200"/>
            <a:ext cx="182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56747" y="3505200"/>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14600" y="5333999"/>
            <a:ext cx="1828800" cy="22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14600" y="6703138"/>
            <a:ext cx="6234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74065" y="4412442"/>
            <a:ext cx="1867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5410200"/>
            <a:ext cx="19049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28347" y="6172200"/>
            <a:ext cx="6486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0" y="6576214"/>
            <a:ext cx="42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24600" y="32004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Pharynx</a:t>
            </a:r>
            <a:endParaRPr lang="en-US" sz="2400" dirty="0"/>
          </a:p>
        </p:txBody>
      </p:sp>
      <p:sp>
        <p:nvSpPr>
          <p:cNvPr id="30" name="TextBox 29"/>
          <p:cNvSpPr txBox="1"/>
          <p:nvPr/>
        </p:nvSpPr>
        <p:spPr>
          <a:xfrm>
            <a:off x="6348845" y="4181609"/>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Trachea</a:t>
            </a:r>
            <a:endParaRPr lang="en-US" sz="2400" dirty="0"/>
          </a:p>
        </p:txBody>
      </p:sp>
      <p:sp>
        <p:nvSpPr>
          <p:cNvPr id="34" name="TextBox 33"/>
          <p:cNvSpPr txBox="1"/>
          <p:nvPr/>
        </p:nvSpPr>
        <p:spPr>
          <a:xfrm>
            <a:off x="6476998" y="5103166"/>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Left Bronchus</a:t>
            </a:r>
            <a:endParaRPr lang="en-US" sz="2400" dirty="0"/>
          </a:p>
        </p:txBody>
      </p:sp>
      <p:sp>
        <p:nvSpPr>
          <p:cNvPr id="35" name="TextBox 34"/>
          <p:cNvSpPr txBox="1"/>
          <p:nvPr/>
        </p:nvSpPr>
        <p:spPr>
          <a:xfrm>
            <a:off x="429490" y="5105400"/>
            <a:ext cx="2161310" cy="461665"/>
          </a:xfrm>
          <a:prstGeom prst="rect">
            <a:avLst/>
          </a:prstGeom>
          <a:solidFill>
            <a:schemeClr val="bg1"/>
          </a:solidFill>
          <a:ln w="28575">
            <a:solidFill>
              <a:schemeClr val="tx1"/>
            </a:solidFill>
          </a:ln>
        </p:spPr>
        <p:txBody>
          <a:bodyPr wrap="square" rtlCol="0">
            <a:spAutoFit/>
          </a:bodyPr>
          <a:lstStyle/>
          <a:p>
            <a:pPr algn="ctr"/>
            <a:r>
              <a:rPr lang="en-US" sz="2400" dirty="0" smtClean="0"/>
              <a:t>Right Bronchus</a:t>
            </a:r>
            <a:endParaRPr lang="en-US" sz="2400" dirty="0"/>
          </a:p>
        </p:txBody>
      </p:sp>
      <p:sp>
        <p:nvSpPr>
          <p:cNvPr id="36" name="TextBox 35"/>
          <p:cNvSpPr txBox="1"/>
          <p:nvPr/>
        </p:nvSpPr>
        <p:spPr>
          <a:xfrm>
            <a:off x="609600" y="4412441"/>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Lung</a:t>
            </a:r>
            <a:endParaRPr lang="en-US" sz="2400" dirty="0"/>
          </a:p>
        </p:txBody>
      </p:sp>
      <p:sp>
        <p:nvSpPr>
          <p:cNvPr id="38" name="TextBox 37"/>
          <p:cNvSpPr txBox="1"/>
          <p:nvPr/>
        </p:nvSpPr>
        <p:spPr>
          <a:xfrm>
            <a:off x="6476998" y="5791200"/>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Bronchioles</a:t>
            </a:r>
            <a:endParaRPr lang="en-US" sz="2400" dirty="0"/>
          </a:p>
        </p:txBody>
      </p:sp>
      <p:sp>
        <p:nvSpPr>
          <p:cNvPr id="41" name="TextBox 40"/>
          <p:cNvSpPr txBox="1"/>
          <p:nvPr/>
        </p:nvSpPr>
        <p:spPr>
          <a:xfrm>
            <a:off x="637309" y="6241473"/>
            <a:ext cx="1939636" cy="461665"/>
          </a:xfrm>
          <a:prstGeom prst="rect">
            <a:avLst/>
          </a:prstGeom>
          <a:solidFill>
            <a:schemeClr val="bg1"/>
          </a:solidFill>
          <a:ln w="28575">
            <a:solidFill>
              <a:schemeClr val="tx1"/>
            </a:solidFill>
          </a:ln>
        </p:spPr>
        <p:txBody>
          <a:bodyPr wrap="square" rtlCol="0">
            <a:spAutoFit/>
          </a:bodyPr>
          <a:lstStyle/>
          <a:p>
            <a:pPr algn="ctr"/>
            <a:r>
              <a:rPr lang="en-US" sz="2400" dirty="0" smtClean="0"/>
              <a:t>Diaphragm</a:t>
            </a:r>
            <a:endParaRPr lang="en-US" sz="2400" dirty="0"/>
          </a:p>
        </p:txBody>
      </p:sp>
      <p:sp>
        <p:nvSpPr>
          <p:cNvPr id="42" name="TextBox 41"/>
          <p:cNvSpPr txBox="1"/>
          <p:nvPr/>
        </p:nvSpPr>
        <p:spPr>
          <a:xfrm>
            <a:off x="6477000" y="6324600"/>
            <a:ext cx="1963882"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Alveoli</a:t>
            </a:r>
            <a:endParaRPr lang="en-US" sz="2400" dirty="0">
              <a:solidFill>
                <a:srgbClr val="FF0000"/>
              </a:solidFill>
            </a:endParaRPr>
          </a:p>
        </p:txBody>
      </p:sp>
      <p:sp>
        <p:nvSpPr>
          <p:cNvPr id="47" name="TextBox 46"/>
          <p:cNvSpPr txBox="1"/>
          <p:nvPr/>
        </p:nvSpPr>
        <p:spPr>
          <a:xfrm>
            <a:off x="533400" y="3733800"/>
            <a:ext cx="1981200" cy="461665"/>
          </a:xfrm>
          <a:prstGeom prst="rect">
            <a:avLst/>
          </a:prstGeom>
          <a:solidFill>
            <a:schemeClr val="bg1"/>
          </a:solidFill>
          <a:ln w="28575">
            <a:solidFill>
              <a:schemeClr val="tx1"/>
            </a:solidFill>
          </a:ln>
        </p:spPr>
        <p:txBody>
          <a:bodyPr wrap="square" rtlCol="0">
            <a:spAutoFit/>
          </a:bodyPr>
          <a:lstStyle/>
          <a:p>
            <a:pPr algn="ctr"/>
            <a:r>
              <a:rPr lang="en-US" sz="2400" dirty="0" smtClean="0"/>
              <a:t>Larynx</a:t>
            </a:r>
            <a:endParaRPr lang="en-US" sz="2400" dirty="0"/>
          </a:p>
        </p:txBody>
      </p:sp>
      <p:cxnSp>
        <p:nvCxnSpPr>
          <p:cNvPr id="48" name="Straight Connector 47"/>
          <p:cNvCxnSpPr/>
          <p:nvPr/>
        </p:nvCxnSpPr>
        <p:spPr>
          <a:xfrm flipV="1">
            <a:off x="4343400" y="2884227"/>
            <a:ext cx="2013303" cy="496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56703" y="2579427"/>
            <a:ext cx="1905000" cy="461665"/>
          </a:xfrm>
          <a:prstGeom prst="rect">
            <a:avLst/>
          </a:prstGeom>
          <a:solidFill>
            <a:schemeClr val="bg1"/>
          </a:solidFill>
          <a:ln w="28575">
            <a:solidFill>
              <a:schemeClr val="tx1"/>
            </a:solidFill>
          </a:ln>
        </p:spPr>
        <p:txBody>
          <a:bodyPr wrap="square" rtlCol="0">
            <a:spAutoFit/>
          </a:bodyPr>
          <a:lstStyle/>
          <a:p>
            <a:pPr algn="ctr"/>
            <a:r>
              <a:rPr lang="en-US" sz="2400" dirty="0" smtClean="0"/>
              <a:t>Epiglottis</a:t>
            </a:r>
            <a:endParaRPr lang="en-US" sz="2400" dirty="0"/>
          </a:p>
        </p:txBody>
      </p:sp>
    </p:spTree>
    <p:extLst>
      <p:ext uri="{BB962C8B-B14F-4D97-AF65-F5344CB8AC3E}">
        <p14:creationId xmlns:p14="http://schemas.microsoft.com/office/powerpoint/2010/main" val="44086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Respiratory System</a:t>
            </a:r>
            <a:endParaRPr lang="en-US" dirty="0"/>
          </a:p>
        </p:txBody>
      </p:sp>
      <p:sp>
        <p:nvSpPr>
          <p:cNvPr id="3" name="Content Placeholder 2"/>
          <p:cNvSpPr>
            <a:spLocks noGrp="1"/>
          </p:cNvSpPr>
          <p:nvPr>
            <p:ph idx="1"/>
          </p:nvPr>
        </p:nvSpPr>
        <p:spPr>
          <a:xfrm>
            <a:off x="457200" y="1371600"/>
            <a:ext cx="8229600" cy="2362200"/>
          </a:xfrm>
        </p:spPr>
        <p:txBody>
          <a:bodyPr/>
          <a:lstStyle/>
          <a:p>
            <a:pPr>
              <a:buNone/>
            </a:pPr>
            <a:r>
              <a:rPr lang="en-US" b="1" dirty="0" smtClean="0"/>
              <a:t>Functions/Roles:</a:t>
            </a:r>
          </a:p>
          <a:p>
            <a:pPr>
              <a:buNone/>
            </a:pPr>
            <a:r>
              <a:rPr lang="en-US" dirty="0"/>
              <a:t>	</a:t>
            </a:r>
            <a:r>
              <a:rPr lang="en-US" dirty="0" smtClean="0"/>
              <a:t>1. </a:t>
            </a:r>
            <a:r>
              <a:rPr lang="en-US" u="sng" dirty="0" smtClean="0">
                <a:solidFill>
                  <a:srgbClr val="FF0000"/>
                </a:solidFill>
              </a:rPr>
              <a:t>Gas exchange</a:t>
            </a:r>
            <a:r>
              <a:rPr lang="en-US" dirty="0">
                <a:solidFill>
                  <a:srgbClr val="FF0000"/>
                </a:solidFill>
              </a:rPr>
              <a:t> </a:t>
            </a:r>
            <a:r>
              <a:rPr lang="en-US" dirty="0" smtClean="0"/>
              <a:t>– O</a:t>
            </a:r>
            <a:r>
              <a:rPr lang="en-US" baseline="-25000" dirty="0" smtClean="0"/>
              <a:t>2</a:t>
            </a:r>
            <a:r>
              <a:rPr lang="en-US" dirty="0" smtClean="0"/>
              <a:t> in &amp; CO</a:t>
            </a:r>
            <a:r>
              <a:rPr lang="en-US" baseline="-25000" dirty="0" smtClean="0"/>
              <a:t>2</a:t>
            </a:r>
            <a:r>
              <a:rPr lang="en-US" dirty="0" smtClean="0"/>
              <a:t> out </a:t>
            </a:r>
            <a:endParaRPr lang="en-US" dirty="0" smtClean="0">
              <a:solidFill>
                <a:srgbClr val="FF0000"/>
              </a:solidFill>
            </a:endParaRPr>
          </a:p>
          <a:p>
            <a:pPr>
              <a:buNone/>
            </a:pPr>
            <a:endParaRPr lang="en-US" sz="2800" dirty="0"/>
          </a:p>
        </p:txBody>
      </p:sp>
      <p:pic>
        <p:nvPicPr>
          <p:cNvPr id="4" name="Picture 3" descr="C:\Users\perdue\Downloads\alveoli 2.jpg"/>
          <p:cNvPicPr/>
          <p:nvPr/>
        </p:nvPicPr>
        <p:blipFill>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066800" y="2971800"/>
            <a:ext cx="3713018" cy="3124201"/>
          </a:xfrm>
          <a:prstGeom prst="rect">
            <a:avLst/>
          </a:prstGeom>
          <a:noFill/>
          <a:ln>
            <a:noFill/>
          </a:ln>
        </p:spPr>
      </p:pic>
      <p:pic>
        <p:nvPicPr>
          <p:cNvPr id="5" name="Picture 4" descr="C:\Users\perdue\Downloads\alveoli.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4454" y="3657600"/>
            <a:ext cx="2895600" cy="2670648"/>
          </a:xfrm>
          <a:prstGeom prst="rect">
            <a:avLst/>
          </a:prstGeom>
          <a:noFill/>
          <a:ln>
            <a:noFill/>
          </a:ln>
        </p:spPr>
      </p:pic>
      <p:sp>
        <p:nvSpPr>
          <p:cNvPr id="6" name="TextBox 5"/>
          <p:cNvSpPr txBox="1"/>
          <p:nvPr/>
        </p:nvSpPr>
        <p:spPr>
          <a:xfrm>
            <a:off x="4953000" y="3200400"/>
            <a:ext cx="2590800" cy="400110"/>
          </a:xfrm>
          <a:prstGeom prst="rect">
            <a:avLst/>
          </a:prstGeom>
          <a:noFill/>
        </p:spPr>
        <p:txBody>
          <a:bodyPr wrap="square" rtlCol="0">
            <a:spAutoFit/>
          </a:bodyPr>
          <a:lstStyle/>
          <a:p>
            <a:pPr algn="ctr"/>
            <a:r>
              <a:rPr lang="en-US" sz="2000" b="1" dirty="0" smtClean="0"/>
              <a:t>Alveoli</a:t>
            </a:r>
            <a:endParaRPr lang="en-US" sz="2000" b="1" dirty="0"/>
          </a:p>
        </p:txBody>
      </p:sp>
    </p:spTree>
    <p:extLst>
      <p:ext uri="{BB962C8B-B14F-4D97-AF65-F5344CB8AC3E}">
        <p14:creationId xmlns:p14="http://schemas.microsoft.com/office/powerpoint/2010/main" val="187782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Respiratory System</a:t>
            </a:r>
            <a:endParaRPr lang="en-US" dirty="0"/>
          </a:p>
        </p:txBody>
      </p:sp>
      <p:sp>
        <p:nvSpPr>
          <p:cNvPr id="3" name="Content Placeholder 2"/>
          <p:cNvSpPr>
            <a:spLocks noGrp="1"/>
          </p:cNvSpPr>
          <p:nvPr>
            <p:ph idx="1"/>
          </p:nvPr>
        </p:nvSpPr>
        <p:spPr>
          <a:xfrm>
            <a:off x="76200" y="1295400"/>
            <a:ext cx="8991600" cy="2971800"/>
          </a:xfrm>
        </p:spPr>
        <p:txBody>
          <a:bodyPr>
            <a:normAutofit/>
          </a:bodyPr>
          <a:lstStyle/>
          <a:p>
            <a:pPr>
              <a:buNone/>
            </a:pPr>
            <a:r>
              <a:rPr lang="en-US" b="1" dirty="0" smtClean="0"/>
              <a:t>Diseases/Disorders:</a:t>
            </a:r>
          </a:p>
          <a:p>
            <a:pPr>
              <a:buNone/>
            </a:pPr>
            <a:r>
              <a:rPr lang="en-US" sz="3000" dirty="0"/>
              <a:t> </a:t>
            </a:r>
            <a:r>
              <a:rPr lang="en-US" sz="3000" dirty="0" smtClean="0"/>
              <a:t>  1. </a:t>
            </a:r>
            <a:r>
              <a:rPr lang="en-US" sz="3000" u="sng" dirty="0" smtClean="0">
                <a:solidFill>
                  <a:srgbClr val="FF0000"/>
                </a:solidFill>
              </a:rPr>
              <a:t>Asthma</a:t>
            </a:r>
            <a:r>
              <a:rPr lang="en-US" sz="3000" dirty="0" smtClean="0">
                <a:solidFill>
                  <a:srgbClr val="FF0000"/>
                </a:solidFill>
              </a:rPr>
              <a:t> </a:t>
            </a:r>
            <a:r>
              <a:rPr lang="en-US" sz="3000" dirty="0" smtClean="0"/>
              <a:t>– inflammation of airway; hard to breathe</a:t>
            </a:r>
            <a:endParaRPr lang="en-US" sz="3000" dirty="0"/>
          </a:p>
          <a:p>
            <a:pPr>
              <a:buNone/>
            </a:pP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40962" name="Picture 2" descr="http://www.nhlbi.nih.gov/health/health-topics/images/asthma.jpg"/>
          <p:cNvPicPr>
            <a:picLocks noChangeAspect="1" noChangeArrowheads="1"/>
          </p:cNvPicPr>
          <p:nvPr/>
        </p:nvPicPr>
        <p:blipFill>
          <a:blip r:embed="rId2" cstate="print"/>
          <a:srcRect/>
          <a:stretch>
            <a:fillRect/>
          </a:stretch>
        </p:blipFill>
        <p:spPr bwMode="auto">
          <a:xfrm>
            <a:off x="1416354" y="2743200"/>
            <a:ext cx="5975046" cy="3962400"/>
          </a:xfrm>
          <a:prstGeom prst="rect">
            <a:avLst/>
          </a:prstGeom>
          <a:noFill/>
        </p:spPr>
      </p:pic>
    </p:spTree>
    <p:extLst>
      <p:ext uri="{BB962C8B-B14F-4D97-AF65-F5344CB8AC3E}">
        <p14:creationId xmlns:p14="http://schemas.microsoft.com/office/powerpoint/2010/main" val="33530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Respiratory System</a:t>
            </a:r>
            <a:endParaRPr lang="en-US" dirty="0"/>
          </a:p>
        </p:txBody>
      </p:sp>
      <p:sp>
        <p:nvSpPr>
          <p:cNvPr id="3" name="Content Placeholder 2"/>
          <p:cNvSpPr>
            <a:spLocks noGrp="1"/>
          </p:cNvSpPr>
          <p:nvPr>
            <p:ph idx="1"/>
          </p:nvPr>
        </p:nvSpPr>
        <p:spPr>
          <a:xfrm>
            <a:off x="76200" y="1143000"/>
            <a:ext cx="8991600" cy="2971800"/>
          </a:xfrm>
        </p:spPr>
        <p:txBody>
          <a:bodyPr>
            <a:normAutofit/>
          </a:bodyPr>
          <a:lstStyle/>
          <a:p>
            <a:pPr>
              <a:buNone/>
            </a:pPr>
            <a:r>
              <a:rPr lang="en-US" b="1" dirty="0" smtClean="0"/>
              <a:t>Diseases/Disorders:</a:t>
            </a:r>
          </a:p>
          <a:p>
            <a:pPr>
              <a:buNone/>
            </a:pPr>
            <a:r>
              <a:rPr lang="en-US" sz="3000" dirty="0"/>
              <a:t> </a:t>
            </a:r>
            <a:r>
              <a:rPr lang="en-US" sz="3000" dirty="0" smtClean="0"/>
              <a:t>  </a:t>
            </a:r>
            <a:r>
              <a:rPr lang="en-US" sz="3000" dirty="0"/>
              <a:t>2</a:t>
            </a:r>
            <a:r>
              <a:rPr lang="en-US" sz="3000" dirty="0" smtClean="0"/>
              <a:t>. </a:t>
            </a:r>
            <a:r>
              <a:rPr lang="en-US" sz="3000" u="sng" dirty="0" smtClean="0">
                <a:solidFill>
                  <a:srgbClr val="FF0000"/>
                </a:solidFill>
              </a:rPr>
              <a:t>Emphysema</a:t>
            </a:r>
            <a:r>
              <a:rPr lang="en-US" sz="3000" dirty="0" smtClean="0">
                <a:solidFill>
                  <a:srgbClr val="FF0000"/>
                </a:solidFill>
              </a:rPr>
              <a:t> </a:t>
            </a:r>
            <a:r>
              <a:rPr lang="en-US" sz="3000" dirty="0" smtClean="0"/>
              <a:t>– lung disease; causes shortness of </a:t>
            </a:r>
          </a:p>
          <a:p>
            <a:pPr>
              <a:buNone/>
            </a:pPr>
            <a:r>
              <a:rPr lang="en-US" sz="3000" dirty="0"/>
              <a:t> </a:t>
            </a:r>
            <a:r>
              <a:rPr lang="en-US" sz="3000" dirty="0" smtClean="0"/>
              <a:t>         breath; most often by tobacco smoking</a:t>
            </a:r>
            <a:endParaRPr lang="en-US" sz="3000" dirty="0"/>
          </a:p>
          <a:p>
            <a:pPr>
              <a:buNone/>
            </a:pP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39938" name="Picture 2" descr="http://www.pneumrx.com/pneumrx/upload/emphysema.jpg"/>
          <p:cNvPicPr>
            <a:picLocks noChangeAspect="1" noChangeArrowheads="1"/>
          </p:cNvPicPr>
          <p:nvPr/>
        </p:nvPicPr>
        <p:blipFill>
          <a:blip r:embed="rId2" cstate="print"/>
          <a:srcRect/>
          <a:stretch>
            <a:fillRect/>
          </a:stretch>
        </p:blipFill>
        <p:spPr bwMode="auto">
          <a:xfrm>
            <a:off x="0" y="3200400"/>
            <a:ext cx="4762500" cy="3133726"/>
          </a:xfrm>
          <a:prstGeom prst="rect">
            <a:avLst/>
          </a:prstGeom>
          <a:noFill/>
        </p:spPr>
      </p:pic>
      <p:pic>
        <p:nvPicPr>
          <p:cNvPr id="6" name="Picture 4" descr="http://2.bp.blogspot.com/_EvZPNndO0AU/S8gu2t3FH5I/AAAAAAAAAOk/5zGZqimmp8Q/s1600/11257767.JPG"/>
          <p:cNvPicPr>
            <a:picLocks noChangeAspect="1" noChangeArrowheads="1"/>
          </p:cNvPicPr>
          <p:nvPr/>
        </p:nvPicPr>
        <p:blipFill>
          <a:blip r:embed="rId3" cstate="print"/>
          <a:srcRect l="50000"/>
          <a:stretch>
            <a:fillRect/>
          </a:stretch>
        </p:blipFill>
        <p:spPr bwMode="auto">
          <a:xfrm>
            <a:off x="6858000" y="4669154"/>
            <a:ext cx="2286000" cy="2188846"/>
          </a:xfrm>
          <a:prstGeom prst="rect">
            <a:avLst/>
          </a:prstGeom>
          <a:noFill/>
        </p:spPr>
      </p:pic>
      <p:pic>
        <p:nvPicPr>
          <p:cNvPr id="39940" name="Picture 4" descr="http://2.bp.blogspot.com/_EvZPNndO0AU/S8gu2t3FH5I/AAAAAAAAAOk/5zGZqimmp8Q/s1600/11257767.JPG"/>
          <p:cNvPicPr>
            <a:picLocks noChangeAspect="1" noChangeArrowheads="1"/>
          </p:cNvPicPr>
          <p:nvPr/>
        </p:nvPicPr>
        <p:blipFill>
          <a:blip r:embed="rId3" cstate="print"/>
          <a:srcRect r="50000"/>
          <a:stretch>
            <a:fillRect/>
          </a:stretch>
        </p:blipFill>
        <p:spPr bwMode="auto">
          <a:xfrm>
            <a:off x="4724400" y="2971800"/>
            <a:ext cx="2286000" cy="2188846"/>
          </a:xfrm>
          <a:prstGeom prst="rect">
            <a:avLst/>
          </a:prstGeom>
          <a:noFill/>
        </p:spPr>
      </p:pic>
      <p:sp>
        <p:nvSpPr>
          <p:cNvPr id="7" name="TextBox 6"/>
          <p:cNvSpPr txBox="1"/>
          <p:nvPr/>
        </p:nvSpPr>
        <p:spPr>
          <a:xfrm>
            <a:off x="7010400" y="3276600"/>
            <a:ext cx="914400" cy="646331"/>
          </a:xfrm>
          <a:prstGeom prst="rect">
            <a:avLst/>
          </a:prstGeom>
          <a:noFill/>
        </p:spPr>
        <p:txBody>
          <a:bodyPr wrap="square" rtlCol="0">
            <a:spAutoFit/>
          </a:bodyPr>
          <a:lstStyle/>
          <a:p>
            <a:pPr algn="ctr"/>
            <a:r>
              <a:rPr lang="en-US" dirty="0" smtClean="0"/>
              <a:t>Healthy</a:t>
            </a:r>
          </a:p>
          <a:p>
            <a:pPr algn="ctr"/>
            <a:r>
              <a:rPr lang="en-US" dirty="0" smtClean="0"/>
              <a:t>Lungs</a:t>
            </a:r>
            <a:endParaRPr lang="en-US" dirty="0"/>
          </a:p>
        </p:txBody>
      </p:sp>
      <p:sp>
        <p:nvSpPr>
          <p:cNvPr id="8" name="TextBox 7"/>
          <p:cNvSpPr txBox="1"/>
          <p:nvPr/>
        </p:nvSpPr>
        <p:spPr>
          <a:xfrm>
            <a:off x="5638800" y="5638800"/>
            <a:ext cx="1066800" cy="646331"/>
          </a:xfrm>
          <a:prstGeom prst="rect">
            <a:avLst/>
          </a:prstGeom>
          <a:noFill/>
        </p:spPr>
        <p:txBody>
          <a:bodyPr wrap="square" rtlCol="0">
            <a:spAutoFit/>
          </a:bodyPr>
          <a:lstStyle/>
          <a:p>
            <a:pPr algn="ctr"/>
            <a:r>
              <a:rPr lang="en-US" dirty="0" smtClean="0"/>
              <a:t>Smoker’s</a:t>
            </a:r>
          </a:p>
          <a:p>
            <a:pPr algn="ctr"/>
            <a:r>
              <a:rPr lang="en-US" dirty="0" smtClean="0"/>
              <a:t>Lungs</a:t>
            </a:r>
            <a:endParaRPr lang="en-US" dirty="0"/>
          </a:p>
        </p:txBody>
      </p:sp>
    </p:spTree>
    <p:extLst>
      <p:ext uri="{BB962C8B-B14F-4D97-AF65-F5344CB8AC3E}">
        <p14:creationId xmlns:p14="http://schemas.microsoft.com/office/powerpoint/2010/main" val="395400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9940"/>
                                        </p:tgtEl>
                                        <p:attrNameLst>
                                          <p:attrName>style.visibility</p:attrName>
                                        </p:attrNameLst>
                                      </p:cBhvr>
                                      <p:to>
                                        <p:strVal val="visible"/>
                                      </p:to>
                                    </p:set>
                                    <p:animEffect transition="in" filter="blinds(horizontal)">
                                      <p:cBhvr>
                                        <p:cTn id="13" dur="500"/>
                                        <p:tgtEl>
                                          <p:spTgt spid="3994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Respiratory System</a:t>
            </a:r>
            <a:endParaRPr lang="en-US" dirty="0"/>
          </a:p>
        </p:txBody>
      </p:sp>
      <p:sp>
        <p:nvSpPr>
          <p:cNvPr id="3" name="Content Placeholder 2"/>
          <p:cNvSpPr>
            <a:spLocks noGrp="1"/>
          </p:cNvSpPr>
          <p:nvPr>
            <p:ph idx="1"/>
          </p:nvPr>
        </p:nvSpPr>
        <p:spPr>
          <a:xfrm>
            <a:off x="76200" y="1066800"/>
            <a:ext cx="8991600" cy="2971800"/>
          </a:xfrm>
        </p:spPr>
        <p:txBody>
          <a:bodyPr>
            <a:normAutofit/>
          </a:bodyPr>
          <a:lstStyle/>
          <a:p>
            <a:pPr>
              <a:buNone/>
            </a:pPr>
            <a:r>
              <a:rPr lang="en-US" b="1" dirty="0" smtClean="0"/>
              <a:t>Diseases/Disorders:</a:t>
            </a:r>
          </a:p>
          <a:p>
            <a:pPr>
              <a:buNone/>
            </a:pPr>
            <a:r>
              <a:rPr lang="en-US" sz="3000" dirty="0"/>
              <a:t> </a:t>
            </a:r>
            <a:r>
              <a:rPr lang="en-US" sz="3000" dirty="0" smtClean="0"/>
              <a:t>  3. </a:t>
            </a:r>
            <a:r>
              <a:rPr lang="en-US" sz="3000" u="sng" dirty="0" smtClean="0">
                <a:solidFill>
                  <a:srgbClr val="FF0000"/>
                </a:solidFill>
              </a:rPr>
              <a:t>Tracheotomy</a:t>
            </a:r>
            <a:r>
              <a:rPr lang="en-US" sz="3000" dirty="0" smtClean="0">
                <a:solidFill>
                  <a:srgbClr val="FF0000"/>
                </a:solidFill>
              </a:rPr>
              <a:t> </a:t>
            </a:r>
            <a:r>
              <a:rPr lang="en-US" sz="3000" dirty="0" smtClean="0"/>
              <a:t>– incision (cut) in trachea &amp; inserting </a:t>
            </a:r>
          </a:p>
          <a:p>
            <a:pPr>
              <a:buNone/>
            </a:pPr>
            <a:r>
              <a:rPr lang="en-US" sz="3000" dirty="0"/>
              <a:t> </a:t>
            </a:r>
            <a:r>
              <a:rPr lang="en-US" sz="3000" dirty="0" smtClean="0"/>
              <a:t>         tube in trachea allowing person to breathe without</a:t>
            </a:r>
          </a:p>
          <a:p>
            <a:pPr>
              <a:buNone/>
            </a:pPr>
            <a:r>
              <a:rPr lang="en-US" sz="3000" dirty="0"/>
              <a:t> </a:t>
            </a:r>
            <a:r>
              <a:rPr lang="en-US" sz="3000" dirty="0" smtClean="0"/>
              <a:t>         use of mouth</a:t>
            </a:r>
            <a:endParaRPr lang="en-US" sz="3000" dirty="0"/>
          </a:p>
          <a:p>
            <a:pPr>
              <a:buNone/>
            </a:pP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38914" name="Picture 2" descr="http://academic.amc.edu/martino/grossanatomy/site/Medical/Lab%20Manual/Gastrointestinal/images/tracheotomy.jpg"/>
          <p:cNvPicPr>
            <a:picLocks noChangeAspect="1" noChangeArrowheads="1"/>
          </p:cNvPicPr>
          <p:nvPr/>
        </p:nvPicPr>
        <p:blipFill>
          <a:blip r:embed="rId2" cstate="print"/>
          <a:srcRect/>
          <a:stretch>
            <a:fillRect/>
          </a:stretch>
        </p:blipFill>
        <p:spPr bwMode="auto">
          <a:xfrm>
            <a:off x="457200" y="3333749"/>
            <a:ext cx="4381500" cy="3524251"/>
          </a:xfrm>
          <a:prstGeom prst="rect">
            <a:avLst/>
          </a:prstGeom>
          <a:noFill/>
        </p:spPr>
      </p:pic>
      <p:pic>
        <p:nvPicPr>
          <p:cNvPr id="38918" name="Picture 6" descr="http://cache.boston.com/resize/bonzai-fba/Globe_Photo/2010/05/27/1275016197_5131/539w.jpg"/>
          <p:cNvPicPr>
            <a:picLocks noChangeAspect="1" noChangeArrowheads="1"/>
          </p:cNvPicPr>
          <p:nvPr/>
        </p:nvPicPr>
        <p:blipFill>
          <a:blip r:embed="rId3" cstate="print"/>
          <a:srcRect/>
          <a:stretch>
            <a:fillRect/>
          </a:stretch>
        </p:blipFill>
        <p:spPr bwMode="auto">
          <a:xfrm>
            <a:off x="5486400" y="3429000"/>
            <a:ext cx="3048000" cy="2957521"/>
          </a:xfrm>
          <a:prstGeom prst="rect">
            <a:avLst/>
          </a:prstGeom>
          <a:noFill/>
        </p:spPr>
      </p:pic>
    </p:spTree>
    <p:extLst>
      <p:ext uri="{BB962C8B-B14F-4D97-AF65-F5344CB8AC3E}">
        <p14:creationId xmlns:p14="http://schemas.microsoft.com/office/powerpoint/2010/main" val="126531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8914"/>
                                        </p:tgtEl>
                                        <p:attrNameLst>
                                          <p:attrName>style.visibility</p:attrName>
                                        </p:attrNameLst>
                                      </p:cBhvr>
                                      <p:to>
                                        <p:strVal val="visible"/>
                                      </p:to>
                                    </p:set>
                                    <p:animEffect transition="in" filter="blinds(horizontal)">
                                      <p:cBhvr>
                                        <p:cTn id="15" dur="500"/>
                                        <p:tgtEl>
                                          <p:spTgt spid="38914"/>
                                        </p:tgtEl>
                                      </p:cBhvr>
                                    </p:animEffect>
                                  </p:childTnLst>
                                </p:cTn>
                              </p:par>
                              <p:par>
                                <p:cTn id="16" presetID="3" presetClass="entr" presetSubtype="10" fill="hold" nodeType="withEffect">
                                  <p:stCondLst>
                                    <p:cond delay="0"/>
                                  </p:stCondLst>
                                  <p:childTnLst>
                                    <p:set>
                                      <p:cBhvr>
                                        <p:cTn id="17" dur="1" fill="hold">
                                          <p:stCondLst>
                                            <p:cond delay="0"/>
                                          </p:stCondLst>
                                        </p:cTn>
                                        <p:tgtEl>
                                          <p:spTgt spid="38918"/>
                                        </p:tgtEl>
                                        <p:attrNameLst>
                                          <p:attrName>style.visibility</p:attrName>
                                        </p:attrNameLst>
                                      </p:cBhvr>
                                      <p:to>
                                        <p:strVal val="visible"/>
                                      </p:to>
                                    </p:set>
                                    <p:animEffect transition="in" filter="blinds(horizontal)">
                                      <p:cBhvr>
                                        <p:cTn id="18"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Respiratory System</a:t>
            </a:r>
            <a:endParaRPr lang="en-US" dirty="0"/>
          </a:p>
        </p:txBody>
      </p:sp>
      <p:sp>
        <p:nvSpPr>
          <p:cNvPr id="3" name="Content Placeholder 2"/>
          <p:cNvSpPr>
            <a:spLocks noGrp="1"/>
          </p:cNvSpPr>
          <p:nvPr>
            <p:ph idx="1"/>
          </p:nvPr>
        </p:nvSpPr>
        <p:spPr>
          <a:xfrm>
            <a:off x="76200" y="1295400"/>
            <a:ext cx="9067800" cy="2971800"/>
          </a:xfrm>
        </p:spPr>
        <p:txBody>
          <a:bodyPr>
            <a:normAutofit/>
          </a:bodyPr>
          <a:lstStyle/>
          <a:p>
            <a:pPr>
              <a:buNone/>
            </a:pPr>
            <a:r>
              <a:rPr lang="en-US" b="1" dirty="0" smtClean="0"/>
              <a:t>Diseases/Disorders:</a:t>
            </a:r>
          </a:p>
          <a:p>
            <a:pPr>
              <a:buNone/>
            </a:pPr>
            <a:r>
              <a:rPr lang="en-US" sz="3000" dirty="0"/>
              <a:t> </a:t>
            </a:r>
            <a:r>
              <a:rPr lang="en-US" sz="3000" dirty="0" smtClean="0"/>
              <a:t>  4. </a:t>
            </a:r>
            <a:r>
              <a:rPr lang="en-US" sz="3000" u="sng" smtClean="0">
                <a:solidFill>
                  <a:srgbClr val="FF0000"/>
                </a:solidFill>
              </a:rPr>
              <a:t>Cystic Fibrosis</a:t>
            </a:r>
            <a:r>
              <a:rPr lang="en-US" sz="3000" smtClean="0">
                <a:solidFill>
                  <a:srgbClr val="FF0000"/>
                </a:solidFill>
              </a:rPr>
              <a:t> </a:t>
            </a:r>
            <a:r>
              <a:rPr lang="en-US" sz="3000" dirty="0" smtClean="0"/>
              <a:t>–</a:t>
            </a:r>
            <a:r>
              <a:rPr lang="en-US" sz="2600" dirty="0" smtClean="0"/>
              <a:t> genetic disorder mostly affecting lungs;</a:t>
            </a:r>
          </a:p>
          <a:p>
            <a:pPr>
              <a:buNone/>
            </a:pPr>
            <a:r>
              <a:rPr lang="en-US" sz="2600" dirty="0"/>
              <a:t> </a:t>
            </a:r>
            <a:r>
              <a:rPr lang="en-US" sz="2600" dirty="0" smtClean="0"/>
              <a:t>         abnormal transport of Na &amp; </a:t>
            </a:r>
            <a:r>
              <a:rPr lang="en-US" sz="2600" dirty="0" err="1" smtClean="0"/>
              <a:t>Cl</a:t>
            </a:r>
            <a:r>
              <a:rPr lang="en-US" sz="2600" dirty="0" smtClean="0"/>
              <a:t> across epithelium leading to </a:t>
            </a:r>
          </a:p>
          <a:p>
            <a:pPr>
              <a:buNone/>
            </a:pPr>
            <a:r>
              <a:rPr lang="en-US" sz="2600" dirty="0"/>
              <a:t>	</a:t>
            </a:r>
            <a:r>
              <a:rPr lang="en-US" sz="2600" dirty="0" smtClean="0"/>
              <a:t>     thick secretions; causes chest infections, shortness of breath,</a:t>
            </a:r>
          </a:p>
          <a:p>
            <a:pPr>
              <a:buNone/>
            </a:pPr>
            <a:r>
              <a:rPr lang="en-US" sz="2600" dirty="0"/>
              <a:t> </a:t>
            </a:r>
            <a:r>
              <a:rPr lang="en-US" sz="2600" dirty="0" smtClean="0"/>
              <a:t>         etc.</a:t>
            </a:r>
            <a:endParaRPr lang="en-US" sz="2600" dirty="0"/>
          </a:p>
          <a:p>
            <a:pPr>
              <a:buNone/>
            </a:pPr>
            <a:endParaRPr lang="en-US" sz="2800" dirty="0">
              <a:solidFill>
                <a:srgbClr val="FF0000"/>
              </a:solidFill>
            </a:endParaRPr>
          </a:p>
          <a:p>
            <a:pPr>
              <a:buNone/>
            </a:pPr>
            <a:endParaRPr lang="en-US" sz="3600" dirty="0">
              <a:solidFill>
                <a:srgbClr val="FF0000"/>
              </a:solidFill>
            </a:endParaRPr>
          </a:p>
          <a:p>
            <a:pPr>
              <a:buNone/>
            </a:pPr>
            <a:endParaRPr lang="en-US" sz="2800" dirty="0"/>
          </a:p>
        </p:txBody>
      </p:sp>
      <p:pic>
        <p:nvPicPr>
          <p:cNvPr id="37892" name="Picture 4" descr="http://img.webmd.com/dtmcms/live/webmd/consumer_assets/site_images/media/medical/hw/h9991413_001.jpg"/>
          <p:cNvPicPr>
            <a:picLocks noChangeAspect="1" noChangeArrowheads="1"/>
          </p:cNvPicPr>
          <p:nvPr/>
        </p:nvPicPr>
        <p:blipFill>
          <a:blip r:embed="rId2" cstate="print"/>
          <a:srcRect b="4878"/>
          <a:stretch>
            <a:fillRect/>
          </a:stretch>
        </p:blipFill>
        <p:spPr bwMode="auto">
          <a:xfrm>
            <a:off x="2133600" y="3505200"/>
            <a:ext cx="4790440" cy="2971800"/>
          </a:xfrm>
          <a:prstGeom prst="rect">
            <a:avLst/>
          </a:prstGeom>
          <a:noFill/>
        </p:spPr>
      </p:pic>
    </p:spTree>
    <p:extLst>
      <p:ext uri="{BB962C8B-B14F-4D97-AF65-F5344CB8AC3E}">
        <p14:creationId xmlns:p14="http://schemas.microsoft.com/office/powerpoint/2010/main" val="49292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8610600" cy="4191000"/>
          </a:xfrm>
        </p:spPr>
        <p:txBody>
          <a:bodyPr>
            <a:normAutofit/>
          </a:bodyPr>
          <a:lstStyle/>
          <a:p>
            <a:pPr>
              <a:buNone/>
            </a:pPr>
            <a:r>
              <a:rPr lang="en-US" b="1" dirty="0" smtClean="0"/>
              <a:t>Connection:   page 7</a:t>
            </a:r>
          </a:p>
          <a:p>
            <a:pPr>
              <a:buNone/>
            </a:pPr>
            <a:r>
              <a:rPr lang="en-US" sz="2800" dirty="0" smtClean="0"/>
              <a:t>   Using pages 7-10 in booklet, how do </a:t>
            </a:r>
            <a:r>
              <a:rPr lang="en-US" sz="2800" b="1" dirty="0" smtClean="0"/>
              <a:t>circulatory </a:t>
            </a:r>
            <a:r>
              <a:rPr lang="en-US" sz="2800" dirty="0" smtClean="0"/>
              <a:t>and </a:t>
            </a:r>
          </a:p>
          <a:p>
            <a:pPr>
              <a:buNone/>
            </a:pPr>
            <a:r>
              <a:rPr lang="en-US" sz="2800" b="1" dirty="0" smtClean="0"/>
              <a:t>   respiratory </a:t>
            </a:r>
            <a:r>
              <a:rPr lang="en-US" sz="2800" dirty="0" smtClean="0"/>
              <a:t>systems work together in gas exchange?</a:t>
            </a:r>
          </a:p>
          <a:p>
            <a:pPr>
              <a:buNone/>
            </a:pPr>
            <a:endParaRPr lang="en-US" sz="2800" b="1" dirty="0" smtClean="0"/>
          </a:p>
          <a:p>
            <a:pPr>
              <a:buNone/>
            </a:pPr>
            <a:r>
              <a:rPr lang="en-US" sz="2800" b="1" dirty="0" smtClean="0">
                <a:solidFill>
                  <a:srgbClr val="FF0000"/>
                </a:solidFill>
              </a:rPr>
              <a:t>Respiratory system will bring in oxygen, and circulatory system will transport oxygen to cells.</a:t>
            </a:r>
          </a:p>
          <a:p>
            <a:pPr>
              <a:buNone/>
            </a:pPr>
            <a:r>
              <a:rPr lang="en-US" sz="2800" b="1" dirty="0" smtClean="0">
                <a:solidFill>
                  <a:srgbClr val="FF0000"/>
                </a:solidFill>
              </a:rPr>
              <a:t>Circulatory system will pick up carbon dioxide from cell, and respiratory system will get rid of it.</a:t>
            </a:r>
          </a:p>
          <a:p>
            <a:pPr>
              <a:buNone/>
            </a:pPr>
            <a:endParaRPr lang="en-US" sz="2600" dirty="0"/>
          </a:p>
          <a:p>
            <a:pPr>
              <a:buNone/>
            </a:pPr>
            <a:endParaRPr lang="en-US" sz="2800" dirty="0">
              <a:solidFill>
                <a:srgbClr val="FF0000"/>
              </a:solidFill>
            </a:endParaRPr>
          </a:p>
          <a:p>
            <a:pPr>
              <a:buNone/>
            </a:pPr>
            <a:endParaRPr lang="en-US" sz="3600" dirty="0">
              <a:solidFill>
                <a:srgbClr val="FF0000"/>
              </a:solidFill>
            </a:endParaRPr>
          </a:p>
          <a:p>
            <a:pPr>
              <a:buNone/>
            </a:pPr>
            <a:endParaRPr lang="en-US" sz="2800" dirty="0"/>
          </a:p>
        </p:txBody>
      </p:sp>
    </p:spTree>
    <p:extLst>
      <p:ext uri="{BB962C8B-B14F-4D97-AF65-F5344CB8AC3E}">
        <p14:creationId xmlns:p14="http://schemas.microsoft.com/office/powerpoint/2010/main" val="49292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System</a:t>
            </a:r>
            <a:endParaRPr lang="en-US" dirty="0"/>
          </a:p>
        </p:txBody>
      </p:sp>
      <p:sp>
        <p:nvSpPr>
          <p:cNvPr id="3" name="Content Placeholder 2"/>
          <p:cNvSpPr>
            <a:spLocks noGrp="1"/>
          </p:cNvSpPr>
          <p:nvPr>
            <p:ph idx="1"/>
          </p:nvPr>
        </p:nvSpPr>
        <p:spPr>
          <a:xfrm>
            <a:off x="457200" y="1600201"/>
            <a:ext cx="8229600" cy="1524000"/>
          </a:xfrm>
        </p:spPr>
        <p:txBody>
          <a:bodyPr/>
          <a:lstStyle/>
          <a:p>
            <a:pPr>
              <a:buNone/>
            </a:pPr>
            <a:r>
              <a:rPr lang="en-US" dirty="0" smtClean="0">
                <a:hlinkClick r:id="rId2"/>
              </a:rPr>
              <a:t>http://www.youtube.com/watch?v=3nZaSrV6v6k&amp;feature=related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Integumentary System</a:t>
            </a:r>
            <a:endParaRPr lang="en-US" dirty="0"/>
          </a:p>
        </p:txBody>
      </p:sp>
      <p:sp>
        <p:nvSpPr>
          <p:cNvPr id="3" name="Content Placeholder 2"/>
          <p:cNvSpPr>
            <a:spLocks noGrp="1"/>
          </p:cNvSpPr>
          <p:nvPr>
            <p:ph idx="1"/>
          </p:nvPr>
        </p:nvSpPr>
        <p:spPr>
          <a:xfrm>
            <a:off x="457200" y="1371600"/>
            <a:ext cx="8229600" cy="5105400"/>
          </a:xfrm>
        </p:spPr>
        <p:txBody>
          <a:bodyPr/>
          <a:lstStyle/>
          <a:p>
            <a:pPr>
              <a:buNone/>
            </a:pPr>
            <a:r>
              <a:rPr lang="en-US" b="1" dirty="0" smtClean="0"/>
              <a:t>Major Organs/Parts Involved:</a:t>
            </a:r>
          </a:p>
          <a:p>
            <a:pPr>
              <a:buNone/>
            </a:pPr>
            <a:r>
              <a:rPr lang="en-US" dirty="0"/>
              <a:t> </a:t>
            </a:r>
            <a:r>
              <a:rPr lang="en-US" dirty="0" smtClean="0"/>
              <a:t>  - </a:t>
            </a:r>
            <a:r>
              <a:rPr lang="en-US" sz="3600" dirty="0" smtClean="0">
                <a:solidFill>
                  <a:srgbClr val="FF0000"/>
                </a:solidFill>
              </a:rPr>
              <a:t>Skin, Hair, and Glands (also Nails)</a:t>
            </a:r>
          </a:p>
          <a:p>
            <a:pPr>
              <a:buNone/>
            </a:pPr>
            <a:endParaRPr lang="en-US" sz="3600" dirty="0">
              <a:solidFill>
                <a:srgbClr val="FF0000"/>
              </a:solidFill>
            </a:endParaRPr>
          </a:p>
          <a:p>
            <a:pPr>
              <a:buNone/>
            </a:pPr>
            <a:r>
              <a:rPr lang="en-US" b="1" dirty="0" smtClean="0"/>
              <a:t>Functions/Roles:</a:t>
            </a:r>
          </a:p>
          <a:p>
            <a:pPr>
              <a:buNone/>
            </a:pPr>
            <a:r>
              <a:rPr lang="en-US" dirty="0">
                <a:solidFill>
                  <a:srgbClr val="FF0000"/>
                </a:solidFill>
              </a:rPr>
              <a:t>	</a:t>
            </a:r>
            <a:r>
              <a:rPr lang="en-US" dirty="0" smtClean="0">
                <a:solidFill>
                  <a:srgbClr val="FF0000"/>
                </a:solidFill>
              </a:rPr>
              <a:t>1. Protection/Defense from foreign particles</a:t>
            </a:r>
          </a:p>
          <a:p>
            <a:pPr>
              <a:buNone/>
            </a:pPr>
            <a:r>
              <a:rPr lang="en-US" dirty="0">
                <a:solidFill>
                  <a:srgbClr val="FF0000"/>
                </a:solidFill>
              </a:rPr>
              <a:t>	</a:t>
            </a:r>
            <a:r>
              <a:rPr lang="en-US" dirty="0" smtClean="0">
                <a:solidFill>
                  <a:srgbClr val="FF0000"/>
                </a:solidFill>
              </a:rPr>
              <a:t>2. Heat exchange (maintain homeostasis)</a:t>
            </a:r>
          </a:p>
          <a:p>
            <a:pPr>
              <a:buNone/>
            </a:pPr>
            <a:r>
              <a:rPr lang="en-US" dirty="0">
                <a:solidFill>
                  <a:srgbClr val="FF0000"/>
                </a:solidFill>
              </a:rPr>
              <a:t>	</a:t>
            </a:r>
            <a:r>
              <a:rPr lang="en-US" dirty="0" smtClean="0">
                <a:solidFill>
                  <a:srgbClr val="FF0000"/>
                </a:solidFill>
              </a:rPr>
              <a:t>3.  Sensation ( stimulus/response)  </a:t>
            </a:r>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1143000"/>
          </a:xfrm>
        </p:spPr>
        <p:txBody>
          <a:bodyPr>
            <a:noAutofit/>
          </a:bodyPr>
          <a:lstStyle/>
          <a:p>
            <a:r>
              <a:rPr lang="en-US" sz="7200" dirty="0" smtClean="0">
                <a:solidFill>
                  <a:srgbClr val="00B0F0"/>
                </a:solidFill>
                <a:latin typeface="Kristen ITC" pitchFamily="66" charset="0"/>
                <a:ea typeface="GungsuhChe" pitchFamily="49" charset="-127"/>
              </a:rPr>
              <a:t>Digestive </a:t>
            </a:r>
            <a:r>
              <a:rPr lang="en-US" sz="7200" dirty="0">
                <a:solidFill>
                  <a:srgbClr val="00B0F0"/>
                </a:solidFill>
                <a:latin typeface="Kristen ITC" pitchFamily="66" charset="0"/>
                <a:ea typeface="GungsuhChe" pitchFamily="49" charset="-127"/>
              </a:rPr>
              <a:t>System</a:t>
            </a:r>
          </a:p>
        </p:txBody>
      </p:sp>
      <p:pic>
        <p:nvPicPr>
          <p:cNvPr id="8194" name="Picture 2" descr="http://science.nationalgeographic.com/staticfiles/NGS/Shared/StaticFiles/Science/Images/Content/digestive-system-23974146-g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209800"/>
            <a:ext cx="607752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14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852055"/>
          </a:xfrm>
        </p:spPr>
        <p:txBody>
          <a:bodyPr/>
          <a:lstStyle/>
          <a:p>
            <a:r>
              <a:rPr lang="en-US" dirty="0" smtClean="0"/>
              <a:t>Digestive System</a:t>
            </a:r>
            <a:endParaRPr lang="en-US" dirty="0"/>
          </a:p>
        </p:txBody>
      </p:sp>
      <p:sp>
        <p:nvSpPr>
          <p:cNvPr id="3" name="Content Placeholder 2"/>
          <p:cNvSpPr>
            <a:spLocks noGrp="1"/>
          </p:cNvSpPr>
          <p:nvPr>
            <p:ph idx="1"/>
          </p:nvPr>
        </p:nvSpPr>
        <p:spPr>
          <a:xfrm>
            <a:off x="228600" y="838200"/>
            <a:ext cx="8686800" cy="1600200"/>
          </a:xfrm>
        </p:spPr>
        <p:txBody>
          <a:bodyPr/>
          <a:lstStyle/>
          <a:p>
            <a:pPr>
              <a:buNone/>
            </a:pPr>
            <a:r>
              <a:rPr lang="en-US" b="1" dirty="0" smtClean="0"/>
              <a:t>Major Organs/Parts Involved:</a:t>
            </a:r>
          </a:p>
          <a:p>
            <a:pPr>
              <a:buNone/>
            </a:pPr>
            <a:r>
              <a:rPr lang="en-US" sz="2800" dirty="0"/>
              <a:t> </a:t>
            </a:r>
            <a:r>
              <a:rPr lang="en-US" sz="2800" dirty="0" smtClean="0"/>
              <a:t>  1. </a:t>
            </a:r>
            <a:r>
              <a:rPr lang="en-US" u="sng" dirty="0" smtClean="0">
                <a:solidFill>
                  <a:srgbClr val="FF0000"/>
                </a:solidFill>
              </a:rPr>
              <a:t>Mouth</a:t>
            </a:r>
            <a:r>
              <a:rPr lang="en-US" dirty="0" smtClean="0">
                <a:solidFill>
                  <a:srgbClr val="FF0000"/>
                </a:solidFill>
              </a:rPr>
              <a:t> </a:t>
            </a:r>
            <a:r>
              <a:rPr lang="en-US" dirty="0" smtClean="0"/>
              <a:t>– digestion starts here</a:t>
            </a:r>
          </a:p>
          <a:p>
            <a:pPr>
              <a:buNone/>
            </a:pPr>
            <a:endParaRPr lang="en-US" sz="3600" dirty="0">
              <a:solidFill>
                <a:srgbClr val="FF0000"/>
              </a:solidFill>
            </a:endParaRPr>
          </a:p>
          <a:p>
            <a:pPr>
              <a:buNone/>
            </a:pPr>
            <a:endParaRPr lang="en-US" sz="2800" dirty="0"/>
          </a:p>
        </p:txBody>
      </p:sp>
      <p:pic>
        <p:nvPicPr>
          <p:cNvPr id="4" name="Picture 3" descr="C:\Users\perdue\Downloads\digestive 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81200"/>
            <a:ext cx="3623397" cy="4842164"/>
          </a:xfrm>
          <a:prstGeom prst="rect">
            <a:avLst/>
          </a:prstGeom>
          <a:noFill/>
          <a:ln>
            <a:noFill/>
          </a:ln>
        </p:spPr>
      </p:pic>
      <p:sp>
        <p:nvSpPr>
          <p:cNvPr id="5" name="TextBox 4"/>
          <p:cNvSpPr txBox="1"/>
          <p:nvPr/>
        </p:nvSpPr>
        <p:spPr>
          <a:xfrm>
            <a:off x="5791200" y="2590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6" name="TextBox 5"/>
          <p:cNvSpPr txBox="1"/>
          <p:nvPr/>
        </p:nvSpPr>
        <p:spPr>
          <a:xfrm>
            <a:off x="5798127" y="25907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Mouth</a:t>
            </a:r>
            <a:endParaRPr lang="en-US" sz="2400" dirty="0">
              <a:solidFill>
                <a:srgbClr val="FF0000"/>
              </a:solidFill>
            </a:endParaRPr>
          </a:p>
        </p:txBody>
      </p:sp>
      <p:sp>
        <p:nvSpPr>
          <p:cNvPr id="7" name="TextBox 6"/>
          <p:cNvSpPr txBox="1"/>
          <p:nvPr/>
        </p:nvSpPr>
        <p:spPr>
          <a:xfrm>
            <a:off x="5867400" y="49530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8" name="TextBox 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9" name="TextBox 8"/>
          <p:cNvSpPr txBox="1"/>
          <p:nvPr/>
        </p:nvSpPr>
        <p:spPr>
          <a:xfrm>
            <a:off x="5867400" y="54864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5867400" y="6019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381000" y="5183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2" name="TextBox 11"/>
          <p:cNvSpPr txBox="1"/>
          <p:nvPr/>
        </p:nvSpPr>
        <p:spPr>
          <a:xfrm>
            <a:off x="381000" y="450519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3810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4" name="Straight Connector 13"/>
          <p:cNvCxnSpPr>
            <a:stCxn id="13" idx="3"/>
          </p:cNvCxnSpPr>
          <p:nvPr/>
        </p:nvCxnSpPr>
        <p:spPr>
          <a:xfrm>
            <a:off x="2819400" y="3736033"/>
            <a:ext cx="1066800" cy="769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6" name="Straight Connector 15"/>
          <p:cNvCxnSpPr/>
          <p:nvPr/>
        </p:nvCxnSpPr>
        <p:spPr>
          <a:xfrm>
            <a:off x="4419600" y="37338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5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775855"/>
          </a:xfrm>
        </p:spPr>
        <p:txBody>
          <a:bodyPr/>
          <a:lstStyle/>
          <a:p>
            <a:r>
              <a:rPr lang="en-US" dirty="0" smtClean="0"/>
              <a:t>Digestive System</a:t>
            </a:r>
            <a:endParaRPr lang="en-US" dirty="0"/>
          </a:p>
        </p:txBody>
      </p:sp>
      <p:sp>
        <p:nvSpPr>
          <p:cNvPr id="3" name="Content Placeholder 2"/>
          <p:cNvSpPr>
            <a:spLocks noGrp="1"/>
          </p:cNvSpPr>
          <p:nvPr>
            <p:ph idx="1"/>
          </p:nvPr>
        </p:nvSpPr>
        <p:spPr>
          <a:xfrm>
            <a:off x="228600" y="762000"/>
            <a:ext cx="8686800" cy="1447800"/>
          </a:xfrm>
        </p:spPr>
        <p:txBody>
          <a:bodyPr>
            <a:normAutofit lnSpcReduction="10000"/>
          </a:bodyPr>
          <a:lstStyle/>
          <a:p>
            <a:pPr>
              <a:buNone/>
            </a:pPr>
            <a:r>
              <a:rPr lang="en-US" sz="3000" b="1" dirty="0" smtClean="0"/>
              <a:t>Major Organs/Parts Involved:</a:t>
            </a:r>
          </a:p>
          <a:p>
            <a:pPr>
              <a:buNone/>
            </a:pPr>
            <a:r>
              <a:rPr lang="en-US" sz="2500" dirty="0"/>
              <a:t> </a:t>
            </a:r>
            <a:r>
              <a:rPr lang="en-US" sz="2500" dirty="0" smtClean="0"/>
              <a:t>  </a:t>
            </a:r>
            <a:r>
              <a:rPr lang="en-US" sz="2500" dirty="0"/>
              <a:t>2</a:t>
            </a:r>
            <a:r>
              <a:rPr lang="en-US" sz="2500" dirty="0" smtClean="0"/>
              <a:t>. </a:t>
            </a:r>
            <a:r>
              <a:rPr lang="en-US" sz="2500" u="sng" dirty="0" smtClean="0">
                <a:solidFill>
                  <a:srgbClr val="FF0000"/>
                </a:solidFill>
              </a:rPr>
              <a:t>Teeth</a:t>
            </a:r>
            <a:r>
              <a:rPr lang="en-US" sz="2500" dirty="0" smtClean="0">
                <a:solidFill>
                  <a:srgbClr val="FF0000"/>
                </a:solidFill>
              </a:rPr>
              <a:t> </a:t>
            </a:r>
            <a:r>
              <a:rPr lang="en-US" sz="2500" dirty="0" smtClean="0"/>
              <a:t>– used to breakdown food</a:t>
            </a:r>
          </a:p>
          <a:p>
            <a:pPr>
              <a:buNone/>
            </a:pPr>
            <a:r>
              <a:rPr lang="en-US" sz="2500" dirty="0"/>
              <a:t>  </a:t>
            </a:r>
            <a:r>
              <a:rPr lang="en-US" sz="2500" dirty="0" smtClean="0"/>
              <a:t> 3. </a:t>
            </a:r>
            <a:r>
              <a:rPr lang="en-US" sz="2500" u="sng" dirty="0" smtClean="0">
                <a:solidFill>
                  <a:srgbClr val="FF0000"/>
                </a:solidFill>
              </a:rPr>
              <a:t>Tongue</a:t>
            </a:r>
            <a:r>
              <a:rPr lang="en-US" sz="2500" dirty="0" smtClean="0">
                <a:solidFill>
                  <a:srgbClr val="FF0000"/>
                </a:solidFill>
              </a:rPr>
              <a:t> </a:t>
            </a:r>
            <a:r>
              <a:rPr lang="en-US" sz="2500" dirty="0"/>
              <a:t>– </a:t>
            </a:r>
            <a:r>
              <a:rPr lang="en-US" sz="2500" dirty="0" smtClean="0"/>
              <a:t>used for chewing, speaking, &amp; tasting</a:t>
            </a:r>
          </a:p>
          <a:p>
            <a:pPr>
              <a:buNone/>
            </a:pPr>
            <a:endParaRPr lang="en-US" sz="3600" dirty="0">
              <a:solidFill>
                <a:srgbClr val="FF0000"/>
              </a:solidFill>
            </a:endParaRPr>
          </a:p>
          <a:p>
            <a:pPr>
              <a:buNone/>
            </a:pPr>
            <a:endParaRPr lang="en-US" sz="2800" dirty="0"/>
          </a:p>
        </p:txBody>
      </p:sp>
      <p:pic>
        <p:nvPicPr>
          <p:cNvPr id="4" name="Picture 3" descr="C:\Users\perdue\Downloads\digestive 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81200"/>
            <a:ext cx="3623397" cy="4842164"/>
          </a:xfrm>
          <a:prstGeom prst="rect">
            <a:avLst/>
          </a:prstGeom>
          <a:noFill/>
          <a:ln>
            <a:noFill/>
          </a:ln>
        </p:spPr>
      </p:pic>
      <p:sp>
        <p:nvSpPr>
          <p:cNvPr id="5" name="TextBox 4"/>
          <p:cNvSpPr txBox="1"/>
          <p:nvPr/>
        </p:nvSpPr>
        <p:spPr>
          <a:xfrm>
            <a:off x="5791200" y="2590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6" name="TextBox 5"/>
          <p:cNvSpPr txBox="1"/>
          <p:nvPr/>
        </p:nvSpPr>
        <p:spPr>
          <a:xfrm>
            <a:off x="5798127" y="25907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sp>
        <p:nvSpPr>
          <p:cNvPr id="7" name="TextBox 6"/>
          <p:cNvSpPr txBox="1"/>
          <p:nvPr/>
        </p:nvSpPr>
        <p:spPr>
          <a:xfrm>
            <a:off x="5867400" y="49530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8" name="TextBox 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9" name="TextBox 8"/>
          <p:cNvSpPr txBox="1"/>
          <p:nvPr/>
        </p:nvSpPr>
        <p:spPr>
          <a:xfrm>
            <a:off x="5867400" y="54864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5867400" y="6019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381000" y="5183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2" name="TextBox 11"/>
          <p:cNvSpPr txBox="1"/>
          <p:nvPr/>
        </p:nvSpPr>
        <p:spPr>
          <a:xfrm>
            <a:off x="381000" y="450519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3810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5" name="Straight Connector 14"/>
          <p:cNvCxnSpPr>
            <a:stCxn id="13" idx="3"/>
          </p:cNvCxnSpPr>
          <p:nvPr/>
        </p:nvCxnSpPr>
        <p:spPr>
          <a:xfrm>
            <a:off x="2819400" y="3736033"/>
            <a:ext cx="1066800" cy="769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67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21" name="Straight Connector 20"/>
          <p:cNvCxnSpPr/>
          <p:nvPr/>
        </p:nvCxnSpPr>
        <p:spPr>
          <a:xfrm>
            <a:off x="4419600" y="37338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03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852055"/>
          </a:xfrm>
        </p:spPr>
        <p:txBody>
          <a:bodyPr/>
          <a:lstStyle/>
          <a:p>
            <a:r>
              <a:rPr lang="en-US" dirty="0" smtClean="0"/>
              <a:t>Digestive System</a:t>
            </a:r>
            <a:endParaRPr lang="en-US" dirty="0"/>
          </a:p>
        </p:txBody>
      </p:sp>
      <p:sp>
        <p:nvSpPr>
          <p:cNvPr id="3" name="Content Placeholder 2"/>
          <p:cNvSpPr>
            <a:spLocks noGrp="1"/>
          </p:cNvSpPr>
          <p:nvPr>
            <p:ph idx="1"/>
          </p:nvPr>
        </p:nvSpPr>
        <p:spPr>
          <a:xfrm>
            <a:off x="228600" y="838200"/>
            <a:ext cx="8686800" cy="1600200"/>
          </a:xfrm>
        </p:spPr>
        <p:txBody>
          <a:bodyPr>
            <a:normAutofit/>
          </a:bodyPr>
          <a:lstStyle/>
          <a:p>
            <a:pPr>
              <a:buNone/>
            </a:pPr>
            <a:r>
              <a:rPr lang="en-US" b="1" dirty="0" smtClean="0"/>
              <a:t>Major Organs/Parts Involved:</a:t>
            </a:r>
          </a:p>
          <a:p>
            <a:pPr>
              <a:buNone/>
            </a:pPr>
            <a:r>
              <a:rPr lang="en-US" sz="2700" dirty="0"/>
              <a:t> </a:t>
            </a:r>
            <a:r>
              <a:rPr lang="en-US" sz="2700" dirty="0" smtClean="0"/>
              <a:t>  </a:t>
            </a:r>
            <a:r>
              <a:rPr lang="en-US" sz="2700" dirty="0"/>
              <a:t>4</a:t>
            </a:r>
            <a:r>
              <a:rPr lang="en-US" sz="2700" dirty="0" smtClean="0"/>
              <a:t>. </a:t>
            </a:r>
            <a:r>
              <a:rPr lang="en-US" sz="2700" u="sng" dirty="0" smtClean="0">
                <a:solidFill>
                  <a:srgbClr val="FF0000"/>
                </a:solidFill>
              </a:rPr>
              <a:t>Salivary Gland</a:t>
            </a:r>
            <a:r>
              <a:rPr lang="en-US" sz="2700" dirty="0" smtClean="0">
                <a:solidFill>
                  <a:srgbClr val="FF0000"/>
                </a:solidFill>
              </a:rPr>
              <a:t> </a:t>
            </a:r>
            <a:r>
              <a:rPr lang="en-US" sz="2700" dirty="0" smtClean="0"/>
              <a:t>– produces saliva; </a:t>
            </a:r>
            <a:r>
              <a:rPr lang="en-US" sz="2700" dirty="0"/>
              <a:t>secretes </a:t>
            </a:r>
            <a:r>
              <a:rPr lang="en-US" sz="2700" dirty="0" smtClean="0"/>
              <a:t>amylase which</a:t>
            </a:r>
          </a:p>
          <a:p>
            <a:pPr>
              <a:buNone/>
            </a:pPr>
            <a:r>
              <a:rPr lang="en-US" sz="2700" dirty="0" smtClean="0"/>
              <a:t>          breaks down starch</a:t>
            </a:r>
          </a:p>
          <a:p>
            <a:pPr>
              <a:buNone/>
            </a:pPr>
            <a:endParaRPr lang="en-US" sz="3600" dirty="0">
              <a:solidFill>
                <a:srgbClr val="FF0000"/>
              </a:solidFill>
            </a:endParaRPr>
          </a:p>
          <a:p>
            <a:pPr>
              <a:buNone/>
            </a:pPr>
            <a:endParaRPr lang="en-US" sz="2800" dirty="0"/>
          </a:p>
        </p:txBody>
      </p:sp>
      <p:pic>
        <p:nvPicPr>
          <p:cNvPr id="4" name="Picture 3" descr="C:\Users\perdue\Downloads\digestive 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81200"/>
            <a:ext cx="3623397" cy="4842164"/>
          </a:xfrm>
          <a:prstGeom prst="rect">
            <a:avLst/>
          </a:prstGeom>
          <a:noFill/>
          <a:ln>
            <a:noFill/>
          </a:ln>
        </p:spPr>
      </p:pic>
      <p:sp>
        <p:nvSpPr>
          <p:cNvPr id="5" name="TextBox 4"/>
          <p:cNvSpPr txBox="1"/>
          <p:nvPr/>
        </p:nvSpPr>
        <p:spPr>
          <a:xfrm>
            <a:off x="5791200" y="2590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6" name="TextBox 5"/>
          <p:cNvSpPr txBox="1"/>
          <p:nvPr/>
        </p:nvSpPr>
        <p:spPr>
          <a:xfrm>
            <a:off x="5798127" y="25907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sp>
        <p:nvSpPr>
          <p:cNvPr id="7" name="TextBox 6"/>
          <p:cNvSpPr txBox="1"/>
          <p:nvPr/>
        </p:nvSpPr>
        <p:spPr>
          <a:xfrm>
            <a:off x="5867400" y="49530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8" name="TextBox 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9" name="TextBox 8"/>
          <p:cNvSpPr txBox="1"/>
          <p:nvPr/>
        </p:nvSpPr>
        <p:spPr>
          <a:xfrm>
            <a:off x="5867400" y="54864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5867400" y="6019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381000" y="5183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2" name="TextBox 11"/>
          <p:cNvSpPr txBox="1"/>
          <p:nvPr/>
        </p:nvSpPr>
        <p:spPr>
          <a:xfrm>
            <a:off x="381000" y="450519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3810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4" name="Straight Connector 13"/>
          <p:cNvCxnSpPr>
            <a:stCxn id="13" idx="3"/>
          </p:cNvCxnSpPr>
          <p:nvPr/>
        </p:nvCxnSpPr>
        <p:spPr>
          <a:xfrm>
            <a:off x="2819400" y="3736033"/>
            <a:ext cx="1066800" cy="769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6" name="Straight Connector 15"/>
          <p:cNvCxnSpPr/>
          <p:nvPr/>
        </p:nvCxnSpPr>
        <p:spPr>
          <a:xfrm>
            <a:off x="4419600" y="37338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56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852055"/>
          </a:xfrm>
        </p:spPr>
        <p:txBody>
          <a:bodyPr/>
          <a:lstStyle/>
          <a:p>
            <a:r>
              <a:rPr lang="en-US" dirty="0" smtClean="0"/>
              <a:t>Digestive System</a:t>
            </a:r>
            <a:endParaRPr lang="en-US" dirty="0"/>
          </a:p>
        </p:txBody>
      </p:sp>
      <p:sp>
        <p:nvSpPr>
          <p:cNvPr id="3" name="Content Placeholder 2"/>
          <p:cNvSpPr>
            <a:spLocks noGrp="1"/>
          </p:cNvSpPr>
          <p:nvPr>
            <p:ph idx="1"/>
          </p:nvPr>
        </p:nvSpPr>
        <p:spPr>
          <a:xfrm>
            <a:off x="152400" y="838200"/>
            <a:ext cx="8763000" cy="1600200"/>
          </a:xfrm>
        </p:spPr>
        <p:txBody>
          <a:bodyPr>
            <a:normAutofit/>
          </a:bodyPr>
          <a:lstStyle/>
          <a:p>
            <a:pPr>
              <a:buNone/>
            </a:pPr>
            <a:r>
              <a:rPr lang="en-US" b="1" dirty="0" smtClean="0"/>
              <a:t>Major Organs/Parts Involved:</a:t>
            </a:r>
          </a:p>
          <a:p>
            <a:pPr>
              <a:buNone/>
            </a:pPr>
            <a:r>
              <a:rPr lang="en-US" sz="2700" dirty="0"/>
              <a:t> </a:t>
            </a:r>
            <a:r>
              <a:rPr lang="en-US" sz="2700" dirty="0" smtClean="0"/>
              <a:t>  </a:t>
            </a:r>
            <a:r>
              <a:rPr lang="en-US" sz="2500" dirty="0" smtClean="0"/>
              <a:t>5. </a:t>
            </a:r>
            <a:r>
              <a:rPr lang="en-US" sz="2500" u="sng" dirty="0" smtClean="0">
                <a:solidFill>
                  <a:srgbClr val="FF0000"/>
                </a:solidFill>
              </a:rPr>
              <a:t>Esophagus</a:t>
            </a:r>
            <a:r>
              <a:rPr lang="en-US" sz="2500" dirty="0" smtClean="0">
                <a:solidFill>
                  <a:srgbClr val="FF0000"/>
                </a:solidFill>
              </a:rPr>
              <a:t> </a:t>
            </a:r>
            <a:r>
              <a:rPr lang="en-US" sz="2500" dirty="0" smtClean="0"/>
              <a:t>– muscular tube that pushes </a:t>
            </a:r>
            <a:r>
              <a:rPr lang="en-US" sz="2500" dirty="0"/>
              <a:t>food </a:t>
            </a:r>
            <a:r>
              <a:rPr lang="en-US" sz="2500" dirty="0" smtClean="0"/>
              <a:t>from pharynx</a:t>
            </a:r>
          </a:p>
          <a:p>
            <a:pPr>
              <a:buNone/>
            </a:pPr>
            <a:r>
              <a:rPr lang="en-US" sz="2500" dirty="0" smtClean="0"/>
              <a:t>        to stomach</a:t>
            </a:r>
          </a:p>
          <a:p>
            <a:pPr>
              <a:buNone/>
            </a:pPr>
            <a:endParaRPr lang="en-US" sz="3600" dirty="0">
              <a:solidFill>
                <a:srgbClr val="FF0000"/>
              </a:solidFill>
            </a:endParaRPr>
          </a:p>
          <a:p>
            <a:pPr>
              <a:buNone/>
            </a:pPr>
            <a:endParaRPr lang="en-US" sz="2800" dirty="0"/>
          </a:p>
        </p:txBody>
      </p:sp>
      <p:pic>
        <p:nvPicPr>
          <p:cNvPr id="4" name="Picture 3" descr="C:\Users\perdue\Downloads\digestive 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81200"/>
            <a:ext cx="3623397" cy="4842164"/>
          </a:xfrm>
          <a:prstGeom prst="rect">
            <a:avLst/>
          </a:prstGeom>
          <a:noFill/>
          <a:ln>
            <a:noFill/>
          </a:ln>
        </p:spPr>
      </p:pic>
      <p:sp>
        <p:nvSpPr>
          <p:cNvPr id="5" name="TextBox 4"/>
          <p:cNvSpPr txBox="1"/>
          <p:nvPr/>
        </p:nvSpPr>
        <p:spPr>
          <a:xfrm>
            <a:off x="5791200" y="2590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6" name="TextBox 5"/>
          <p:cNvSpPr txBox="1"/>
          <p:nvPr/>
        </p:nvSpPr>
        <p:spPr>
          <a:xfrm>
            <a:off x="5798127" y="25907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sp>
        <p:nvSpPr>
          <p:cNvPr id="7" name="TextBox 6"/>
          <p:cNvSpPr txBox="1"/>
          <p:nvPr/>
        </p:nvSpPr>
        <p:spPr>
          <a:xfrm>
            <a:off x="5867400" y="49530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8" name="TextBox 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9" name="TextBox 8"/>
          <p:cNvSpPr txBox="1"/>
          <p:nvPr/>
        </p:nvSpPr>
        <p:spPr>
          <a:xfrm>
            <a:off x="5867400" y="54864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5867400" y="6019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381000" y="5183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2" name="TextBox 11"/>
          <p:cNvSpPr txBox="1"/>
          <p:nvPr/>
        </p:nvSpPr>
        <p:spPr>
          <a:xfrm>
            <a:off x="381000" y="450519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3810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4" name="Straight Connector 13"/>
          <p:cNvCxnSpPr>
            <a:stCxn id="13" idx="3"/>
          </p:cNvCxnSpPr>
          <p:nvPr/>
        </p:nvCxnSpPr>
        <p:spPr>
          <a:xfrm>
            <a:off x="2819400" y="3736033"/>
            <a:ext cx="1066800" cy="769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6" name="Straight Connector 15"/>
          <p:cNvCxnSpPr/>
          <p:nvPr/>
        </p:nvCxnSpPr>
        <p:spPr>
          <a:xfrm>
            <a:off x="4419600" y="3733800"/>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67400" y="3505199"/>
            <a:ext cx="2438400" cy="461665"/>
          </a:xfrm>
          <a:prstGeom prst="rect">
            <a:avLst/>
          </a:prstGeom>
          <a:solidFill>
            <a:schemeClr val="bg1"/>
          </a:solidFill>
          <a:ln w="28575">
            <a:solidFill>
              <a:srgbClr val="FF0000"/>
            </a:solidFill>
          </a:ln>
        </p:spPr>
        <p:txBody>
          <a:bodyPr wrap="square" rtlCol="0">
            <a:spAutoFit/>
          </a:bodyPr>
          <a:lstStyle/>
          <a:p>
            <a:pPr algn="ctr"/>
            <a:r>
              <a:rPr lang="en-US" sz="2400" dirty="0" smtClean="0">
                <a:solidFill>
                  <a:srgbClr val="FF0000"/>
                </a:solidFill>
              </a:rPr>
              <a:t>Esophagus</a:t>
            </a:r>
            <a:endParaRPr lang="en-US" sz="2400" dirty="0">
              <a:solidFill>
                <a:srgbClr val="FF0000"/>
              </a:solidFill>
            </a:endParaRPr>
          </a:p>
        </p:txBody>
      </p:sp>
    </p:spTree>
    <p:extLst>
      <p:ext uri="{BB962C8B-B14F-4D97-AF65-F5344CB8AC3E}">
        <p14:creationId xmlns:p14="http://schemas.microsoft.com/office/powerpoint/2010/main" val="5808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775855"/>
          </a:xfrm>
        </p:spPr>
        <p:txBody>
          <a:bodyPr/>
          <a:lstStyle/>
          <a:p>
            <a:r>
              <a:rPr lang="en-US" dirty="0" smtClean="0"/>
              <a:t>Digestive System</a:t>
            </a:r>
            <a:endParaRPr lang="en-US" dirty="0"/>
          </a:p>
        </p:txBody>
      </p:sp>
      <p:sp>
        <p:nvSpPr>
          <p:cNvPr id="3" name="Content Placeholder 2"/>
          <p:cNvSpPr>
            <a:spLocks noGrp="1"/>
          </p:cNvSpPr>
          <p:nvPr>
            <p:ph idx="1"/>
          </p:nvPr>
        </p:nvSpPr>
        <p:spPr>
          <a:xfrm>
            <a:off x="152400" y="685800"/>
            <a:ext cx="8763000" cy="1600200"/>
          </a:xfrm>
        </p:spPr>
        <p:txBody>
          <a:bodyPr>
            <a:normAutofit/>
          </a:bodyPr>
          <a:lstStyle/>
          <a:p>
            <a:pPr>
              <a:buNone/>
            </a:pPr>
            <a:r>
              <a:rPr lang="en-US" sz="2800" b="1" dirty="0" smtClean="0"/>
              <a:t>Major Organs/Parts Involved:</a:t>
            </a:r>
          </a:p>
          <a:p>
            <a:pPr>
              <a:buNone/>
            </a:pPr>
            <a:r>
              <a:rPr lang="en-US" sz="2700" dirty="0"/>
              <a:t> </a:t>
            </a:r>
            <a:r>
              <a:rPr lang="en-US" sz="2700" dirty="0" smtClean="0"/>
              <a:t>  </a:t>
            </a:r>
            <a:r>
              <a:rPr lang="en-US" sz="2500" dirty="0" smtClean="0"/>
              <a:t>6. </a:t>
            </a:r>
            <a:r>
              <a:rPr lang="en-US" sz="2500" u="sng" dirty="0" smtClean="0">
                <a:solidFill>
                  <a:srgbClr val="FF0000"/>
                </a:solidFill>
              </a:rPr>
              <a:t>Stomach</a:t>
            </a:r>
            <a:r>
              <a:rPr lang="en-US" sz="2500" dirty="0" smtClean="0">
                <a:solidFill>
                  <a:srgbClr val="FF0000"/>
                </a:solidFill>
              </a:rPr>
              <a:t> </a:t>
            </a:r>
            <a:r>
              <a:rPr lang="en-US" sz="2500" dirty="0" smtClean="0"/>
              <a:t>– </a:t>
            </a:r>
            <a:r>
              <a:rPr lang="en-US" sz="2400" dirty="0" smtClean="0"/>
              <a:t>muscular tube where digestion continues; </a:t>
            </a:r>
            <a:r>
              <a:rPr lang="en-US" sz="2400" dirty="0"/>
              <a:t>very acidic</a:t>
            </a:r>
            <a:endParaRPr lang="en-US" sz="2400" dirty="0" smtClean="0"/>
          </a:p>
          <a:p>
            <a:pPr>
              <a:buNone/>
            </a:pPr>
            <a:r>
              <a:rPr lang="en-US" sz="2400" dirty="0"/>
              <a:t> </a:t>
            </a:r>
            <a:r>
              <a:rPr lang="en-US" sz="2400" dirty="0" smtClean="0"/>
              <a:t>         (</a:t>
            </a:r>
            <a:r>
              <a:rPr lang="en-US" sz="2400" dirty="0" err="1" smtClean="0"/>
              <a:t>HCl</a:t>
            </a:r>
            <a:r>
              <a:rPr lang="en-US" sz="2400" dirty="0" smtClean="0"/>
              <a:t> inhibits/kills bacteria); proteases digest protein</a:t>
            </a:r>
          </a:p>
          <a:p>
            <a:pPr>
              <a:buNone/>
            </a:pPr>
            <a:endParaRPr lang="en-US" sz="3600" dirty="0">
              <a:solidFill>
                <a:srgbClr val="FF0000"/>
              </a:solidFill>
            </a:endParaRPr>
          </a:p>
          <a:p>
            <a:pPr>
              <a:buNone/>
            </a:pPr>
            <a:endParaRPr lang="en-US" sz="2800" dirty="0"/>
          </a:p>
        </p:txBody>
      </p:sp>
      <p:pic>
        <p:nvPicPr>
          <p:cNvPr id="4" name="Picture 3" descr="C:\Users\perdue\Downloads\digestive 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81200"/>
            <a:ext cx="3623397" cy="4842164"/>
          </a:xfrm>
          <a:prstGeom prst="rect">
            <a:avLst/>
          </a:prstGeom>
          <a:noFill/>
          <a:ln>
            <a:noFill/>
          </a:ln>
        </p:spPr>
      </p:pic>
      <p:sp>
        <p:nvSpPr>
          <p:cNvPr id="5" name="TextBox 4"/>
          <p:cNvSpPr txBox="1"/>
          <p:nvPr/>
        </p:nvSpPr>
        <p:spPr>
          <a:xfrm>
            <a:off x="5791200" y="2590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6" name="TextBox 5"/>
          <p:cNvSpPr txBox="1"/>
          <p:nvPr/>
        </p:nvSpPr>
        <p:spPr>
          <a:xfrm>
            <a:off x="5798127" y="25907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sp>
        <p:nvSpPr>
          <p:cNvPr id="7" name="TextBox 6"/>
          <p:cNvSpPr txBox="1"/>
          <p:nvPr/>
        </p:nvSpPr>
        <p:spPr>
          <a:xfrm>
            <a:off x="5867400" y="49530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8" name="TextBox 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9" name="TextBox 8"/>
          <p:cNvSpPr txBox="1"/>
          <p:nvPr/>
        </p:nvSpPr>
        <p:spPr>
          <a:xfrm>
            <a:off x="5867400" y="54864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5867400" y="6019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381000" y="5183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2" name="TextBox 11"/>
          <p:cNvSpPr txBox="1"/>
          <p:nvPr/>
        </p:nvSpPr>
        <p:spPr>
          <a:xfrm>
            <a:off x="381000" y="450519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3810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4" name="Straight Connector 13"/>
          <p:cNvCxnSpPr>
            <a:stCxn id="13" idx="3"/>
          </p:cNvCxnSpPr>
          <p:nvPr/>
        </p:nvCxnSpPr>
        <p:spPr>
          <a:xfrm>
            <a:off x="2819400" y="3736033"/>
            <a:ext cx="1066800" cy="769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6" name="Straight Connector 15"/>
          <p:cNvCxnSpPr/>
          <p:nvPr/>
        </p:nvCxnSpPr>
        <p:spPr>
          <a:xfrm>
            <a:off x="4419600" y="37338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67400" y="35051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Esophagus</a:t>
            </a:r>
            <a:endParaRPr lang="en-US" sz="2400" dirty="0"/>
          </a:p>
        </p:txBody>
      </p:sp>
      <p:sp>
        <p:nvSpPr>
          <p:cNvPr id="18" name="TextBox 1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Stomach</a:t>
            </a:r>
            <a:endParaRPr lang="en-US" sz="2400" dirty="0">
              <a:solidFill>
                <a:srgbClr val="FF0000"/>
              </a:solidFill>
            </a:endParaRPr>
          </a:p>
        </p:txBody>
      </p:sp>
    </p:spTree>
    <p:extLst>
      <p:ext uri="{BB962C8B-B14F-4D97-AF65-F5344CB8AC3E}">
        <p14:creationId xmlns:p14="http://schemas.microsoft.com/office/powerpoint/2010/main" val="383764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775855"/>
          </a:xfrm>
        </p:spPr>
        <p:txBody>
          <a:bodyPr/>
          <a:lstStyle/>
          <a:p>
            <a:r>
              <a:rPr lang="en-US" dirty="0" smtClean="0"/>
              <a:t>Digestive System</a:t>
            </a:r>
            <a:endParaRPr lang="en-US" dirty="0"/>
          </a:p>
        </p:txBody>
      </p:sp>
      <p:sp>
        <p:nvSpPr>
          <p:cNvPr id="3" name="Content Placeholder 2"/>
          <p:cNvSpPr>
            <a:spLocks noGrp="1"/>
          </p:cNvSpPr>
          <p:nvPr>
            <p:ph idx="1"/>
          </p:nvPr>
        </p:nvSpPr>
        <p:spPr>
          <a:xfrm>
            <a:off x="152400" y="685800"/>
            <a:ext cx="8763000" cy="1600200"/>
          </a:xfrm>
        </p:spPr>
        <p:txBody>
          <a:bodyPr>
            <a:normAutofit/>
          </a:bodyPr>
          <a:lstStyle/>
          <a:p>
            <a:pPr>
              <a:buNone/>
            </a:pPr>
            <a:r>
              <a:rPr lang="en-US" b="1" dirty="0" smtClean="0"/>
              <a:t>Major Organs/Parts Involved:</a:t>
            </a:r>
          </a:p>
          <a:p>
            <a:pPr>
              <a:buNone/>
            </a:pPr>
            <a:r>
              <a:rPr lang="en-US" sz="2700" dirty="0"/>
              <a:t> </a:t>
            </a:r>
            <a:r>
              <a:rPr lang="en-US" sz="2700" dirty="0" smtClean="0"/>
              <a:t>  </a:t>
            </a:r>
            <a:r>
              <a:rPr lang="en-US" sz="2800" dirty="0"/>
              <a:t>7</a:t>
            </a:r>
            <a:r>
              <a:rPr lang="en-US" sz="2800" dirty="0" smtClean="0"/>
              <a:t>. </a:t>
            </a:r>
            <a:r>
              <a:rPr lang="en-US" sz="2800" u="sng" dirty="0" smtClean="0">
                <a:solidFill>
                  <a:srgbClr val="FF0000"/>
                </a:solidFill>
              </a:rPr>
              <a:t>Liver</a:t>
            </a:r>
            <a:r>
              <a:rPr lang="en-US" sz="2800" dirty="0" smtClean="0">
                <a:solidFill>
                  <a:srgbClr val="FF0000"/>
                </a:solidFill>
              </a:rPr>
              <a:t> </a:t>
            </a:r>
            <a:r>
              <a:rPr lang="en-US" sz="2800" dirty="0" smtClean="0"/>
              <a:t>– makes bile; aids in fat digestion</a:t>
            </a:r>
          </a:p>
          <a:p>
            <a:pPr>
              <a:buNone/>
            </a:pPr>
            <a:endParaRPr lang="en-US" sz="3600" dirty="0">
              <a:solidFill>
                <a:srgbClr val="FF0000"/>
              </a:solidFill>
            </a:endParaRPr>
          </a:p>
          <a:p>
            <a:pPr>
              <a:buNone/>
            </a:pPr>
            <a:endParaRPr lang="en-US" sz="2800" dirty="0"/>
          </a:p>
        </p:txBody>
      </p:sp>
      <p:pic>
        <p:nvPicPr>
          <p:cNvPr id="4" name="Picture 3" descr="C:\Users\perdue\Downloads\digestive 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81200"/>
            <a:ext cx="3623397" cy="4842164"/>
          </a:xfrm>
          <a:prstGeom prst="rect">
            <a:avLst/>
          </a:prstGeom>
          <a:noFill/>
          <a:ln>
            <a:noFill/>
          </a:ln>
        </p:spPr>
      </p:pic>
      <p:sp>
        <p:nvSpPr>
          <p:cNvPr id="5" name="TextBox 4"/>
          <p:cNvSpPr txBox="1"/>
          <p:nvPr/>
        </p:nvSpPr>
        <p:spPr>
          <a:xfrm>
            <a:off x="5791200" y="2590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6" name="TextBox 5"/>
          <p:cNvSpPr txBox="1"/>
          <p:nvPr/>
        </p:nvSpPr>
        <p:spPr>
          <a:xfrm>
            <a:off x="5798127" y="25907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sp>
        <p:nvSpPr>
          <p:cNvPr id="7" name="TextBox 6"/>
          <p:cNvSpPr txBox="1"/>
          <p:nvPr/>
        </p:nvSpPr>
        <p:spPr>
          <a:xfrm>
            <a:off x="5867400" y="49530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8" name="TextBox 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9" name="TextBox 8"/>
          <p:cNvSpPr txBox="1"/>
          <p:nvPr/>
        </p:nvSpPr>
        <p:spPr>
          <a:xfrm>
            <a:off x="5867400" y="54864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5867400" y="6019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381000" y="5183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2" name="TextBox 11"/>
          <p:cNvSpPr txBox="1"/>
          <p:nvPr/>
        </p:nvSpPr>
        <p:spPr>
          <a:xfrm>
            <a:off x="381000" y="450519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3810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4" name="Straight Connector 13"/>
          <p:cNvCxnSpPr/>
          <p:nvPr/>
        </p:nvCxnSpPr>
        <p:spPr>
          <a:xfrm>
            <a:off x="2812473" y="3736033"/>
            <a:ext cx="1066800" cy="7691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6" name="Straight Connector 15"/>
          <p:cNvCxnSpPr/>
          <p:nvPr/>
        </p:nvCxnSpPr>
        <p:spPr>
          <a:xfrm>
            <a:off x="4419600" y="37338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67400" y="35051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Esophagus</a:t>
            </a:r>
            <a:endParaRPr lang="en-US" sz="2400" dirty="0"/>
          </a:p>
        </p:txBody>
      </p:sp>
      <p:sp>
        <p:nvSpPr>
          <p:cNvPr id="18" name="TextBox 1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Stomach</a:t>
            </a:r>
            <a:endParaRPr lang="en-US" sz="2400" dirty="0"/>
          </a:p>
        </p:txBody>
      </p:sp>
      <p:sp>
        <p:nvSpPr>
          <p:cNvPr id="19" name="TextBox 18"/>
          <p:cNvSpPr txBox="1"/>
          <p:nvPr/>
        </p:nvSpPr>
        <p:spPr>
          <a:xfrm>
            <a:off x="381000" y="3505200"/>
            <a:ext cx="2438400" cy="461665"/>
          </a:xfrm>
          <a:prstGeom prst="rect">
            <a:avLst/>
          </a:prstGeom>
          <a:solidFill>
            <a:schemeClr val="bg1"/>
          </a:solidFill>
          <a:ln w="28575">
            <a:solidFill>
              <a:srgbClr val="FF0000"/>
            </a:solidFill>
          </a:ln>
        </p:spPr>
        <p:txBody>
          <a:bodyPr wrap="square" rtlCol="0">
            <a:spAutoFit/>
          </a:bodyPr>
          <a:lstStyle/>
          <a:p>
            <a:pPr algn="ctr"/>
            <a:r>
              <a:rPr lang="en-US" sz="2400" dirty="0" smtClean="0">
                <a:solidFill>
                  <a:srgbClr val="FF0000"/>
                </a:solidFill>
              </a:rPr>
              <a:t>Liver</a:t>
            </a:r>
            <a:endParaRPr lang="en-US" sz="2400" dirty="0">
              <a:solidFill>
                <a:srgbClr val="FF0000"/>
              </a:solidFill>
            </a:endParaRPr>
          </a:p>
        </p:txBody>
      </p:sp>
    </p:spTree>
    <p:extLst>
      <p:ext uri="{BB962C8B-B14F-4D97-AF65-F5344CB8AC3E}">
        <p14:creationId xmlns:p14="http://schemas.microsoft.com/office/powerpoint/2010/main" val="329080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775855"/>
          </a:xfrm>
        </p:spPr>
        <p:txBody>
          <a:bodyPr/>
          <a:lstStyle/>
          <a:p>
            <a:r>
              <a:rPr lang="en-US" dirty="0" smtClean="0"/>
              <a:t>Digestive System</a:t>
            </a:r>
            <a:endParaRPr lang="en-US" dirty="0"/>
          </a:p>
        </p:txBody>
      </p:sp>
      <p:sp>
        <p:nvSpPr>
          <p:cNvPr id="3" name="Content Placeholder 2"/>
          <p:cNvSpPr>
            <a:spLocks noGrp="1"/>
          </p:cNvSpPr>
          <p:nvPr>
            <p:ph idx="1"/>
          </p:nvPr>
        </p:nvSpPr>
        <p:spPr>
          <a:xfrm>
            <a:off x="152400" y="685800"/>
            <a:ext cx="8763000" cy="1600200"/>
          </a:xfrm>
        </p:spPr>
        <p:txBody>
          <a:bodyPr>
            <a:normAutofit/>
          </a:bodyPr>
          <a:lstStyle/>
          <a:p>
            <a:pPr>
              <a:buNone/>
            </a:pPr>
            <a:r>
              <a:rPr lang="en-US" b="1" dirty="0" smtClean="0"/>
              <a:t>Major Organs/Parts Involved:</a:t>
            </a:r>
          </a:p>
          <a:p>
            <a:pPr>
              <a:buNone/>
            </a:pPr>
            <a:r>
              <a:rPr lang="en-US" sz="2700" dirty="0"/>
              <a:t> </a:t>
            </a:r>
            <a:r>
              <a:rPr lang="en-US" sz="2700" dirty="0" smtClean="0"/>
              <a:t>  </a:t>
            </a:r>
            <a:r>
              <a:rPr lang="en-US" sz="2800" dirty="0" smtClean="0"/>
              <a:t>8. </a:t>
            </a:r>
            <a:r>
              <a:rPr lang="en-US" sz="2800" u="sng" dirty="0" smtClean="0">
                <a:solidFill>
                  <a:srgbClr val="FF0000"/>
                </a:solidFill>
              </a:rPr>
              <a:t>Gall Bladder</a:t>
            </a:r>
            <a:r>
              <a:rPr lang="en-US" sz="2800" dirty="0" smtClean="0">
                <a:solidFill>
                  <a:srgbClr val="FF0000"/>
                </a:solidFill>
              </a:rPr>
              <a:t> </a:t>
            </a:r>
            <a:r>
              <a:rPr lang="en-US" sz="2800" dirty="0" smtClean="0"/>
              <a:t>– stores bile; aids in fat digestion</a:t>
            </a:r>
          </a:p>
          <a:p>
            <a:pPr>
              <a:buNone/>
            </a:pPr>
            <a:endParaRPr lang="en-US" sz="3600" dirty="0">
              <a:solidFill>
                <a:srgbClr val="FF0000"/>
              </a:solidFill>
            </a:endParaRPr>
          </a:p>
          <a:p>
            <a:pPr>
              <a:buNone/>
            </a:pPr>
            <a:endParaRPr lang="en-US" sz="2800" dirty="0"/>
          </a:p>
        </p:txBody>
      </p:sp>
      <p:pic>
        <p:nvPicPr>
          <p:cNvPr id="4" name="Picture 3" descr="C:\Users\perdue\Downloads\digestive 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81200"/>
            <a:ext cx="3623397" cy="4842164"/>
          </a:xfrm>
          <a:prstGeom prst="rect">
            <a:avLst/>
          </a:prstGeom>
          <a:noFill/>
          <a:ln>
            <a:noFill/>
          </a:ln>
        </p:spPr>
      </p:pic>
      <p:sp>
        <p:nvSpPr>
          <p:cNvPr id="5" name="TextBox 4"/>
          <p:cNvSpPr txBox="1"/>
          <p:nvPr/>
        </p:nvSpPr>
        <p:spPr>
          <a:xfrm>
            <a:off x="5791200" y="2590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6" name="TextBox 5"/>
          <p:cNvSpPr txBox="1"/>
          <p:nvPr/>
        </p:nvSpPr>
        <p:spPr>
          <a:xfrm>
            <a:off x="5798127" y="25907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sp>
        <p:nvSpPr>
          <p:cNvPr id="7" name="TextBox 6"/>
          <p:cNvSpPr txBox="1"/>
          <p:nvPr/>
        </p:nvSpPr>
        <p:spPr>
          <a:xfrm>
            <a:off x="5867400" y="49530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8" name="TextBox 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9" name="TextBox 8"/>
          <p:cNvSpPr txBox="1"/>
          <p:nvPr/>
        </p:nvSpPr>
        <p:spPr>
          <a:xfrm>
            <a:off x="5867400" y="54864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5867400" y="6019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381000" y="5183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2" name="TextBox 11"/>
          <p:cNvSpPr txBox="1"/>
          <p:nvPr/>
        </p:nvSpPr>
        <p:spPr>
          <a:xfrm>
            <a:off x="381000" y="450519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3810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4" name="Straight Connector 13"/>
          <p:cNvCxnSpPr>
            <a:stCxn id="13" idx="3"/>
          </p:cNvCxnSpPr>
          <p:nvPr/>
        </p:nvCxnSpPr>
        <p:spPr>
          <a:xfrm>
            <a:off x="2819400" y="3736033"/>
            <a:ext cx="1066800" cy="769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6" name="Straight Connector 15"/>
          <p:cNvCxnSpPr/>
          <p:nvPr/>
        </p:nvCxnSpPr>
        <p:spPr>
          <a:xfrm>
            <a:off x="4419600" y="37338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67400" y="35051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Esophagus</a:t>
            </a:r>
            <a:endParaRPr lang="en-US" sz="2400" dirty="0"/>
          </a:p>
        </p:txBody>
      </p:sp>
      <p:sp>
        <p:nvSpPr>
          <p:cNvPr id="18" name="TextBox 1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Stomach</a:t>
            </a:r>
            <a:endParaRPr lang="en-US" sz="2400" dirty="0"/>
          </a:p>
        </p:txBody>
      </p:sp>
      <p:sp>
        <p:nvSpPr>
          <p:cNvPr id="19" name="TextBox 18"/>
          <p:cNvSpPr txBox="1"/>
          <p:nvPr/>
        </p:nvSpPr>
        <p:spPr>
          <a:xfrm>
            <a:off x="387927" y="350520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Liver</a:t>
            </a:r>
            <a:endParaRPr lang="en-US" sz="2400" dirty="0"/>
          </a:p>
        </p:txBody>
      </p:sp>
      <p:sp>
        <p:nvSpPr>
          <p:cNvPr id="20" name="TextBox 19"/>
          <p:cNvSpPr txBox="1"/>
          <p:nvPr/>
        </p:nvSpPr>
        <p:spPr>
          <a:xfrm>
            <a:off x="381000" y="4507652"/>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Gall Bladder</a:t>
            </a:r>
            <a:endParaRPr lang="en-US" sz="2400" dirty="0">
              <a:solidFill>
                <a:srgbClr val="FF0000"/>
              </a:solidFill>
            </a:endParaRPr>
          </a:p>
        </p:txBody>
      </p:sp>
    </p:spTree>
    <p:extLst>
      <p:ext uri="{BB962C8B-B14F-4D97-AF65-F5344CB8AC3E}">
        <p14:creationId xmlns:p14="http://schemas.microsoft.com/office/powerpoint/2010/main" val="423641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775855"/>
          </a:xfrm>
        </p:spPr>
        <p:txBody>
          <a:bodyPr/>
          <a:lstStyle/>
          <a:p>
            <a:r>
              <a:rPr lang="en-US" dirty="0" smtClean="0"/>
              <a:t>Digestive System</a:t>
            </a:r>
            <a:endParaRPr lang="en-US" dirty="0"/>
          </a:p>
        </p:txBody>
      </p:sp>
      <p:sp>
        <p:nvSpPr>
          <p:cNvPr id="3" name="Content Placeholder 2"/>
          <p:cNvSpPr>
            <a:spLocks noGrp="1"/>
          </p:cNvSpPr>
          <p:nvPr>
            <p:ph idx="1"/>
          </p:nvPr>
        </p:nvSpPr>
        <p:spPr>
          <a:xfrm>
            <a:off x="152400" y="685800"/>
            <a:ext cx="8763000" cy="1600200"/>
          </a:xfrm>
        </p:spPr>
        <p:txBody>
          <a:bodyPr>
            <a:normAutofit lnSpcReduction="10000"/>
          </a:bodyPr>
          <a:lstStyle/>
          <a:p>
            <a:pPr>
              <a:buNone/>
            </a:pPr>
            <a:r>
              <a:rPr lang="en-US" b="1" dirty="0" smtClean="0"/>
              <a:t>Major Organs/Parts Involved:</a:t>
            </a:r>
          </a:p>
          <a:p>
            <a:pPr>
              <a:buNone/>
            </a:pPr>
            <a:r>
              <a:rPr lang="en-US" sz="2700" dirty="0"/>
              <a:t> </a:t>
            </a:r>
            <a:r>
              <a:rPr lang="en-US" sz="2700" dirty="0" smtClean="0"/>
              <a:t>  </a:t>
            </a:r>
            <a:r>
              <a:rPr lang="en-US" sz="2800" dirty="0"/>
              <a:t>9</a:t>
            </a:r>
            <a:r>
              <a:rPr lang="en-US" sz="2800" dirty="0" smtClean="0"/>
              <a:t>. </a:t>
            </a:r>
            <a:r>
              <a:rPr lang="en-US" sz="2800" u="sng" dirty="0" smtClean="0">
                <a:solidFill>
                  <a:srgbClr val="FF0000"/>
                </a:solidFill>
              </a:rPr>
              <a:t>Pancreas</a:t>
            </a:r>
            <a:r>
              <a:rPr lang="en-US" sz="2800" dirty="0" smtClean="0">
                <a:solidFill>
                  <a:srgbClr val="FF0000"/>
                </a:solidFill>
              </a:rPr>
              <a:t> </a:t>
            </a:r>
            <a:r>
              <a:rPr lang="en-US" sz="2800" dirty="0" smtClean="0"/>
              <a:t>– secretes pancreatic juices which aid in </a:t>
            </a:r>
          </a:p>
          <a:p>
            <a:pPr>
              <a:buNone/>
            </a:pPr>
            <a:r>
              <a:rPr lang="en-US" sz="2800" dirty="0"/>
              <a:t> </a:t>
            </a:r>
            <a:r>
              <a:rPr lang="en-US" sz="2800" dirty="0" smtClean="0"/>
              <a:t>        absorption of nutrients &amp; digestion in small intestine</a:t>
            </a:r>
          </a:p>
          <a:p>
            <a:pPr>
              <a:buNone/>
            </a:pPr>
            <a:endParaRPr lang="en-US" sz="3600" dirty="0">
              <a:solidFill>
                <a:srgbClr val="FF0000"/>
              </a:solidFill>
            </a:endParaRPr>
          </a:p>
          <a:p>
            <a:pPr>
              <a:buNone/>
            </a:pPr>
            <a:endParaRPr lang="en-US" sz="2800" dirty="0"/>
          </a:p>
        </p:txBody>
      </p:sp>
      <p:pic>
        <p:nvPicPr>
          <p:cNvPr id="4" name="Picture 3" descr="C:\Users\perdue\Downloads\digestive 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81200"/>
            <a:ext cx="3623397" cy="4842164"/>
          </a:xfrm>
          <a:prstGeom prst="rect">
            <a:avLst/>
          </a:prstGeom>
          <a:noFill/>
          <a:ln>
            <a:noFill/>
          </a:ln>
        </p:spPr>
      </p:pic>
      <p:sp>
        <p:nvSpPr>
          <p:cNvPr id="5" name="TextBox 4"/>
          <p:cNvSpPr txBox="1"/>
          <p:nvPr/>
        </p:nvSpPr>
        <p:spPr>
          <a:xfrm>
            <a:off x="5791200" y="2590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6" name="TextBox 5"/>
          <p:cNvSpPr txBox="1"/>
          <p:nvPr/>
        </p:nvSpPr>
        <p:spPr>
          <a:xfrm>
            <a:off x="5798127" y="25907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sp>
        <p:nvSpPr>
          <p:cNvPr id="7" name="TextBox 6"/>
          <p:cNvSpPr txBox="1"/>
          <p:nvPr/>
        </p:nvSpPr>
        <p:spPr>
          <a:xfrm>
            <a:off x="5867400" y="49530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8" name="TextBox 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9" name="TextBox 8"/>
          <p:cNvSpPr txBox="1"/>
          <p:nvPr/>
        </p:nvSpPr>
        <p:spPr>
          <a:xfrm>
            <a:off x="5867400" y="54864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5867400" y="6019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381000" y="5183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2" name="TextBox 11"/>
          <p:cNvSpPr txBox="1"/>
          <p:nvPr/>
        </p:nvSpPr>
        <p:spPr>
          <a:xfrm>
            <a:off x="381000" y="450519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3810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4" name="Straight Connector 13"/>
          <p:cNvCxnSpPr>
            <a:stCxn id="13" idx="3"/>
          </p:cNvCxnSpPr>
          <p:nvPr/>
        </p:nvCxnSpPr>
        <p:spPr>
          <a:xfrm>
            <a:off x="2819400" y="3736033"/>
            <a:ext cx="1066800" cy="769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6" name="Straight Connector 15"/>
          <p:cNvCxnSpPr/>
          <p:nvPr/>
        </p:nvCxnSpPr>
        <p:spPr>
          <a:xfrm>
            <a:off x="4419600" y="37338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67400" y="35051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Esophagus</a:t>
            </a:r>
            <a:endParaRPr lang="en-US" sz="2400" dirty="0"/>
          </a:p>
        </p:txBody>
      </p:sp>
      <p:sp>
        <p:nvSpPr>
          <p:cNvPr id="18" name="TextBox 1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Stomach</a:t>
            </a:r>
            <a:endParaRPr lang="en-US" sz="2400" dirty="0"/>
          </a:p>
        </p:txBody>
      </p:sp>
      <p:sp>
        <p:nvSpPr>
          <p:cNvPr id="19" name="TextBox 18"/>
          <p:cNvSpPr txBox="1"/>
          <p:nvPr/>
        </p:nvSpPr>
        <p:spPr>
          <a:xfrm>
            <a:off x="387927" y="350520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Liver</a:t>
            </a:r>
            <a:endParaRPr lang="en-US" sz="2400" dirty="0"/>
          </a:p>
        </p:txBody>
      </p:sp>
      <p:sp>
        <p:nvSpPr>
          <p:cNvPr id="20" name="TextBox 19"/>
          <p:cNvSpPr txBox="1"/>
          <p:nvPr/>
        </p:nvSpPr>
        <p:spPr>
          <a:xfrm>
            <a:off x="381000" y="4507652"/>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Gall Bladder</a:t>
            </a:r>
            <a:endParaRPr lang="en-US" sz="2400" dirty="0"/>
          </a:p>
        </p:txBody>
      </p:sp>
      <p:sp>
        <p:nvSpPr>
          <p:cNvPr id="21" name="TextBox 20"/>
          <p:cNvSpPr txBox="1"/>
          <p:nvPr/>
        </p:nvSpPr>
        <p:spPr>
          <a:xfrm>
            <a:off x="5846618" y="4953000"/>
            <a:ext cx="2459182"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Pancreas</a:t>
            </a:r>
            <a:endParaRPr lang="en-US" sz="2400" dirty="0">
              <a:solidFill>
                <a:srgbClr val="FF0000"/>
              </a:solidFill>
            </a:endParaRPr>
          </a:p>
        </p:txBody>
      </p:sp>
    </p:spTree>
    <p:extLst>
      <p:ext uri="{BB962C8B-B14F-4D97-AF65-F5344CB8AC3E}">
        <p14:creationId xmlns:p14="http://schemas.microsoft.com/office/powerpoint/2010/main" val="294966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775855"/>
          </a:xfrm>
        </p:spPr>
        <p:txBody>
          <a:bodyPr/>
          <a:lstStyle/>
          <a:p>
            <a:r>
              <a:rPr lang="en-US" dirty="0" smtClean="0"/>
              <a:t>Digestive System</a:t>
            </a:r>
            <a:endParaRPr lang="en-US" dirty="0"/>
          </a:p>
        </p:txBody>
      </p:sp>
      <p:sp>
        <p:nvSpPr>
          <p:cNvPr id="3" name="Content Placeholder 2"/>
          <p:cNvSpPr>
            <a:spLocks noGrp="1"/>
          </p:cNvSpPr>
          <p:nvPr>
            <p:ph idx="1"/>
          </p:nvPr>
        </p:nvSpPr>
        <p:spPr>
          <a:xfrm>
            <a:off x="152400" y="685800"/>
            <a:ext cx="8763000" cy="1600200"/>
          </a:xfrm>
        </p:spPr>
        <p:txBody>
          <a:bodyPr>
            <a:normAutofit lnSpcReduction="10000"/>
          </a:bodyPr>
          <a:lstStyle/>
          <a:p>
            <a:pPr>
              <a:buNone/>
            </a:pPr>
            <a:r>
              <a:rPr lang="en-US" b="1" dirty="0" smtClean="0"/>
              <a:t>Major Organs/Parts Involved:</a:t>
            </a:r>
          </a:p>
          <a:p>
            <a:pPr>
              <a:buNone/>
            </a:pPr>
            <a:r>
              <a:rPr lang="en-US" sz="2700" dirty="0"/>
              <a:t> </a:t>
            </a:r>
            <a:r>
              <a:rPr lang="en-US" sz="2700" dirty="0" smtClean="0"/>
              <a:t>  </a:t>
            </a:r>
            <a:r>
              <a:rPr lang="en-US" sz="2800" dirty="0" smtClean="0"/>
              <a:t>10. </a:t>
            </a:r>
            <a:r>
              <a:rPr lang="en-US" sz="2800" u="sng" dirty="0" smtClean="0">
                <a:solidFill>
                  <a:srgbClr val="FF0000"/>
                </a:solidFill>
              </a:rPr>
              <a:t>Small Intestine</a:t>
            </a:r>
            <a:r>
              <a:rPr lang="en-US" sz="2800" dirty="0" smtClean="0">
                <a:solidFill>
                  <a:srgbClr val="FF0000"/>
                </a:solidFill>
              </a:rPr>
              <a:t> </a:t>
            </a:r>
            <a:r>
              <a:rPr lang="en-US" sz="2800" dirty="0" smtClean="0"/>
              <a:t>– much digestion &amp; absorption of food</a:t>
            </a:r>
          </a:p>
          <a:p>
            <a:pPr>
              <a:buNone/>
            </a:pPr>
            <a:r>
              <a:rPr lang="en-US" sz="2800" dirty="0"/>
              <a:t> </a:t>
            </a:r>
            <a:r>
              <a:rPr lang="en-US" sz="2800" dirty="0" smtClean="0"/>
              <a:t>          occurs here</a:t>
            </a:r>
          </a:p>
          <a:p>
            <a:pPr>
              <a:buNone/>
            </a:pPr>
            <a:endParaRPr lang="en-US" sz="3600" dirty="0">
              <a:solidFill>
                <a:srgbClr val="FF0000"/>
              </a:solidFill>
            </a:endParaRPr>
          </a:p>
          <a:p>
            <a:pPr>
              <a:buNone/>
            </a:pPr>
            <a:endParaRPr lang="en-US" sz="2800" dirty="0"/>
          </a:p>
        </p:txBody>
      </p:sp>
      <p:pic>
        <p:nvPicPr>
          <p:cNvPr id="4" name="Picture 3" descr="C:\Users\perdue\Downloads\digestive 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81200"/>
            <a:ext cx="3623397" cy="4842164"/>
          </a:xfrm>
          <a:prstGeom prst="rect">
            <a:avLst/>
          </a:prstGeom>
          <a:noFill/>
          <a:ln>
            <a:noFill/>
          </a:ln>
        </p:spPr>
      </p:pic>
      <p:sp>
        <p:nvSpPr>
          <p:cNvPr id="5" name="TextBox 4"/>
          <p:cNvSpPr txBox="1"/>
          <p:nvPr/>
        </p:nvSpPr>
        <p:spPr>
          <a:xfrm>
            <a:off x="5791200" y="2590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6" name="TextBox 5"/>
          <p:cNvSpPr txBox="1"/>
          <p:nvPr/>
        </p:nvSpPr>
        <p:spPr>
          <a:xfrm>
            <a:off x="5798127" y="25907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sp>
        <p:nvSpPr>
          <p:cNvPr id="7" name="TextBox 6"/>
          <p:cNvSpPr txBox="1"/>
          <p:nvPr/>
        </p:nvSpPr>
        <p:spPr>
          <a:xfrm>
            <a:off x="5867400" y="49530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8" name="TextBox 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9" name="TextBox 8"/>
          <p:cNvSpPr txBox="1"/>
          <p:nvPr/>
        </p:nvSpPr>
        <p:spPr>
          <a:xfrm>
            <a:off x="5867400" y="54864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5867400" y="6019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381000" y="5183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2" name="TextBox 11"/>
          <p:cNvSpPr txBox="1"/>
          <p:nvPr/>
        </p:nvSpPr>
        <p:spPr>
          <a:xfrm>
            <a:off x="381000" y="450519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3810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4" name="Straight Connector 13"/>
          <p:cNvCxnSpPr>
            <a:stCxn id="13" idx="3"/>
          </p:cNvCxnSpPr>
          <p:nvPr/>
        </p:nvCxnSpPr>
        <p:spPr>
          <a:xfrm>
            <a:off x="2819400" y="3736033"/>
            <a:ext cx="1066800" cy="769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6" name="Straight Connector 15"/>
          <p:cNvCxnSpPr/>
          <p:nvPr/>
        </p:nvCxnSpPr>
        <p:spPr>
          <a:xfrm>
            <a:off x="4419600" y="37338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67400" y="35051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Esophagus</a:t>
            </a:r>
            <a:endParaRPr lang="en-US" sz="2400" dirty="0"/>
          </a:p>
        </p:txBody>
      </p:sp>
      <p:sp>
        <p:nvSpPr>
          <p:cNvPr id="18" name="TextBox 1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Stomach</a:t>
            </a:r>
            <a:endParaRPr lang="en-US" sz="2400" dirty="0"/>
          </a:p>
        </p:txBody>
      </p:sp>
      <p:sp>
        <p:nvSpPr>
          <p:cNvPr id="19" name="TextBox 18"/>
          <p:cNvSpPr txBox="1"/>
          <p:nvPr/>
        </p:nvSpPr>
        <p:spPr>
          <a:xfrm>
            <a:off x="387927" y="350520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Liver</a:t>
            </a:r>
            <a:endParaRPr lang="en-US" sz="2400" dirty="0"/>
          </a:p>
        </p:txBody>
      </p:sp>
      <p:sp>
        <p:nvSpPr>
          <p:cNvPr id="20" name="TextBox 19"/>
          <p:cNvSpPr txBox="1"/>
          <p:nvPr/>
        </p:nvSpPr>
        <p:spPr>
          <a:xfrm>
            <a:off x="381000" y="4507652"/>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Gall Bladder</a:t>
            </a:r>
            <a:endParaRPr lang="en-US" sz="2400" dirty="0"/>
          </a:p>
        </p:txBody>
      </p:sp>
      <p:sp>
        <p:nvSpPr>
          <p:cNvPr id="21" name="TextBox 20"/>
          <p:cNvSpPr txBox="1"/>
          <p:nvPr/>
        </p:nvSpPr>
        <p:spPr>
          <a:xfrm>
            <a:off x="5846618" y="4953000"/>
            <a:ext cx="2459182" cy="461665"/>
          </a:xfrm>
          <a:prstGeom prst="rect">
            <a:avLst/>
          </a:prstGeom>
          <a:solidFill>
            <a:schemeClr val="bg1"/>
          </a:solidFill>
          <a:ln w="28575">
            <a:solidFill>
              <a:schemeClr val="tx1"/>
            </a:solidFill>
          </a:ln>
        </p:spPr>
        <p:txBody>
          <a:bodyPr wrap="square" rtlCol="0">
            <a:spAutoFit/>
          </a:bodyPr>
          <a:lstStyle/>
          <a:p>
            <a:pPr algn="ctr"/>
            <a:r>
              <a:rPr lang="en-US" sz="2400" dirty="0" smtClean="0"/>
              <a:t>Pancreas</a:t>
            </a:r>
            <a:endParaRPr lang="en-US" sz="2400" dirty="0"/>
          </a:p>
        </p:txBody>
      </p:sp>
      <p:sp>
        <p:nvSpPr>
          <p:cNvPr id="22" name="TextBox 21"/>
          <p:cNvSpPr txBox="1"/>
          <p:nvPr/>
        </p:nvSpPr>
        <p:spPr>
          <a:xfrm>
            <a:off x="5867400" y="54863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Small Intestine</a:t>
            </a:r>
            <a:endParaRPr lang="en-US" sz="2400" dirty="0">
              <a:solidFill>
                <a:srgbClr val="FF0000"/>
              </a:solidFill>
            </a:endParaRPr>
          </a:p>
        </p:txBody>
      </p:sp>
    </p:spTree>
    <p:extLst>
      <p:ext uri="{BB962C8B-B14F-4D97-AF65-F5344CB8AC3E}">
        <p14:creationId xmlns:p14="http://schemas.microsoft.com/office/powerpoint/2010/main" val="259854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normAutofit/>
          </a:bodyPr>
          <a:lstStyle/>
          <a:p>
            <a:r>
              <a:rPr lang="en-US" sz="4000" dirty="0" err="1" smtClean="0"/>
              <a:t>Integumentary</a:t>
            </a:r>
            <a:r>
              <a:rPr lang="en-US" sz="4000" dirty="0" smtClean="0"/>
              <a:t> System</a:t>
            </a:r>
            <a:endParaRPr lang="en-US" sz="4000" dirty="0"/>
          </a:p>
        </p:txBody>
      </p:sp>
      <p:sp>
        <p:nvSpPr>
          <p:cNvPr id="3" name="Content Placeholder 2"/>
          <p:cNvSpPr>
            <a:spLocks noGrp="1"/>
          </p:cNvSpPr>
          <p:nvPr>
            <p:ph idx="1"/>
          </p:nvPr>
        </p:nvSpPr>
        <p:spPr>
          <a:xfrm>
            <a:off x="228600" y="914400"/>
            <a:ext cx="8686800" cy="5486400"/>
          </a:xfrm>
        </p:spPr>
        <p:txBody>
          <a:bodyPr/>
          <a:lstStyle/>
          <a:p>
            <a:pPr>
              <a:buNone/>
            </a:pPr>
            <a:r>
              <a:rPr lang="en-US" b="1" dirty="0" smtClean="0"/>
              <a:t>Skin has 3 Layers:</a:t>
            </a:r>
          </a:p>
          <a:p>
            <a:pPr>
              <a:buNone/>
            </a:pPr>
            <a:r>
              <a:rPr lang="en-US" dirty="0"/>
              <a:t> </a:t>
            </a:r>
            <a:r>
              <a:rPr lang="en-US" dirty="0" smtClean="0"/>
              <a:t>  1. </a:t>
            </a:r>
            <a:r>
              <a:rPr lang="en-US" sz="3600" u="sng" dirty="0" smtClean="0">
                <a:solidFill>
                  <a:srgbClr val="FF0000"/>
                </a:solidFill>
              </a:rPr>
              <a:t>Epidermis</a:t>
            </a:r>
            <a:r>
              <a:rPr lang="en-US" sz="3600" dirty="0" smtClean="0"/>
              <a:t> – </a:t>
            </a:r>
            <a:r>
              <a:rPr lang="en-US" sz="3600" b="1" dirty="0" smtClean="0"/>
              <a:t>outermost layer</a:t>
            </a:r>
          </a:p>
          <a:p>
            <a:pPr>
              <a:buNone/>
            </a:pPr>
            <a:r>
              <a:rPr lang="en-US" sz="3600" dirty="0" smtClean="0"/>
              <a:t>		a. </a:t>
            </a:r>
            <a:r>
              <a:rPr lang="en-US" sz="3600" u="sng" dirty="0" smtClean="0">
                <a:solidFill>
                  <a:srgbClr val="FF0000"/>
                </a:solidFill>
              </a:rPr>
              <a:t>Hair</a:t>
            </a:r>
            <a:r>
              <a:rPr lang="en-US" sz="3600" dirty="0" smtClean="0"/>
              <a:t> – provide warmth and protection</a:t>
            </a:r>
          </a:p>
          <a:p>
            <a:pPr>
              <a:buNone/>
            </a:pPr>
            <a:endParaRPr lang="en-US" sz="3600" u="sng" dirty="0" smtClean="0"/>
          </a:p>
          <a:p>
            <a:pPr>
              <a:buNone/>
            </a:pPr>
            <a:endParaRPr lang="en-US" sz="3600" dirty="0">
              <a:solidFill>
                <a:srgbClr val="FF0000"/>
              </a:solidFill>
            </a:endParaRPr>
          </a:p>
          <a:p>
            <a:pPr>
              <a:buNone/>
            </a:pPr>
            <a:endParaRPr lang="en-US"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176" y="2895600"/>
            <a:ext cx="685723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74673" y="2895600"/>
            <a:ext cx="1981200" cy="461665"/>
          </a:xfrm>
          <a:prstGeom prst="rect">
            <a:avLst/>
          </a:prstGeom>
          <a:noFill/>
        </p:spPr>
        <p:txBody>
          <a:bodyPr wrap="square" rtlCol="0">
            <a:spAutoFit/>
          </a:bodyPr>
          <a:lstStyle/>
          <a:p>
            <a:pPr algn="ctr"/>
            <a:r>
              <a:rPr lang="en-US" sz="2400" b="1" dirty="0" smtClean="0">
                <a:solidFill>
                  <a:srgbClr val="FF0000"/>
                </a:solidFill>
              </a:rPr>
              <a:t>Hair</a:t>
            </a:r>
            <a:endParaRPr lang="en-US" sz="2400" b="1" dirty="0">
              <a:solidFill>
                <a:srgbClr val="FF0000"/>
              </a:solidFill>
            </a:endParaRPr>
          </a:p>
        </p:txBody>
      </p:sp>
      <p:sp>
        <p:nvSpPr>
          <p:cNvPr id="8" name="TextBox 7"/>
          <p:cNvSpPr txBox="1"/>
          <p:nvPr/>
        </p:nvSpPr>
        <p:spPr>
          <a:xfrm>
            <a:off x="5867400" y="4191000"/>
            <a:ext cx="2103010" cy="461665"/>
          </a:xfrm>
          <a:prstGeom prst="rect">
            <a:avLst/>
          </a:prstGeom>
          <a:noFill/>
        </p:spPr>
        <p:txBody>
          <a:bodyPr wrap="square" rtlCol="0">
            <a:spAutoFit/>
          </a:bodyPr>
          <a:lstStyle/>
          <a:p>
            <a:pPr algn="ctr"/>
            <a:r>
              <a:rPr lang="en-US" sz="2400" b="1" dirty="0" smtClean="0">
                <a:solidFill>
                  <a:srgbClr val="FF0000"/>
                </a:solidFill>
              </a:rPr>
              <a:t>Epidermis</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775855"/>
          </a:xfrm>
        </p:spPr>
        <p:txBody>
          <a:bodyPr/>
          <a:lstStyle/>
          <a:p>
            <a:r>
              <a:rPr lang="en-US" dirty="0" smtClean="0"/>
              <a:t>Digestive System</a:t>
            </a:r>
            <a:endParaRPr lang="en-US" dirty="0"/>
          </a:p>
        </p:txBody>
      </p:sp>
      <p:sp>
        <p:nvSpPr>
          <p:cNvPr id="3" name="Content Placeholder 2"/>
          <p:cNvSpPr>
            <a:spLocks noGrp="1"/>
          </p:cNvSpPr>
          <p:nvPr>
            <p:ph idx="1"/>
          </p:nvPr>
        </p:nvSpPr>
        <p:spPr>
          <a:xfrm>
            <a:off x="152400" y="685800"/>
            <a:ext cx="8763000" cy="1600200"/>
          </a:xfrm>
        </p:spPr>
        <p:txBody>
          <a:bodyPr>
            <a:normAutofit/>
          </a:bodyPr>
          <a:lstStyle/>
          <a:p>
            <a:pPr>
              <a:buNone/>
            </a:pPr>
            <a:r>
              <a:rPr lang="en-US" b="1" dirty="0" smtClean="0"/>
              <a:t>Major Organs/Parts Involved:</a:t>
            </a:r>
          </a:p>
          <a:p>
            <a:pPr>
              <a:buNone/>
            </a:pPr>
            <a:r>
              <a:rPr lang="en-US" sz="2700" dirty="0" smtClean="0"/>
              <a:t>   </a:t>
            </a:r>
            <a:r>
              <a:rPr lang="en-US" sz="2800" dirty="0" smtClean="0"/>
              <a:t>11. </a:t>
            </a:r>
            <a:r>
              <a:rPr lang="en-US" sz="2800" u="sng" dirty="0" smtClean="0">
                <a:solidFill>
                  <a:srgbClr val="FF0000"/>
                </a:solidFill>
              </a:rPr>
              <a:t>Large Intestine</a:t>
            </a:r>
            <a:r>
              <a:rPr lang="en-US" sz="2800" dirty="0" smtClean="0">
                <a:solidFill>
                  <a:srgbClr val="FF0000"/>
                </a:solidFill>
              </a:rPr>
              <a:t> </a:t>
            </a:r>
            <a:r>
              <a:rPr lang="en-US" sz="2800" dirty="0" smtClean="0"/>
              <a:t>– much absorption of H</a:t>
            </a:r>
            <a:r>
              <a:rPr lang="en-US" sz="2800" baseline="-25000" dirty="0" smtClean="0"/>
              <a:t>2</a:t>
            </a:r>
            <a:r>
              <a:rPr lang="en-US" sz="2800" dirty="0" smtClean="0"/>
              <a:t>O occurs </a:t>
            </a:r>
            <a:r>
              <a:rPr lang="en-US" sz="2800" dirty="0"/>
              <a:t>here</a:t>
            </a:r>
          </a:p>
          <a:p>
            <a:pPr>
              <a:buNone/>
            </a:pPr>
            <a:endParaRPr lang="en-US" sz="2800" dirty="0" smtClean="0"/>
          </a:p>
          <a:p>
            <a:pPr>
              <a:buNone/>
            </a:pPr>
            <a:endParaRPr lang="en-US" sz="3600" dirty="0" smtClean="0">
              <a:solidFill>
                <a:srgbClr val="FF0000"/>
              </a:solidFill>
            </a:endParaRPr>
          </a:p>
          <a:p>
            <a:pPr>
              <a:buNone/>
            </a:pPr>
            <a:endParaRPr lang="en-US" sz="2800" dirty="0"/>
          </a:p>
        </p:txBody>
      </p:sp>
      <p:pic>
        <p:nvPicPr>
          <p:cNvPr id="4" name="Picture 3" descr="C:\Users\perdue\Downloads\digestive 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81200"/>
            <a:ext cx="3623397" cy="4842164"/>
          </a:xfrm>
          <a:prstGeom prst="rect">
            <a:avLst/>
          </a:prstGeom>
          <a:noFill/>
          <a:ln>
            <a:noFill/>
          </a:ln>
        </p:spPr>
      </p:pic>
      <p:sp>
        <p:nvSpPr>
          <p:cNvPr id="5" name="TextBox 4"/>
          <p:cNvSpPr txBox="1"/>
          <p:nvPr/>
        </p:nvSpPr>
        <p:spPr>
          <a:xfrm>
            <a:off x="5791200" y="2590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6" name="TextBox 5"/>
          <p:cNvSpPr txBox="1"/>
          <p:nvPr/>
        </p:nvSpPr>
        <p:spPr>
          <a:xfrm>
            <a:off x="5798127" y="25907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sp>
        <p:nvSpPr>
          <p:cNvPr id="7" name="TextBox 6"/>
          <p:cNvSpPr txBox="1"/>
          <p:nvPr/>
        </p:nvSpPr>
        <p:spPr>
          <a:xfrm>
            <a:off x="5867400" y="49530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8" name="TextBox 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9" name="TextBox 8"/>
          <p:cNvSpPr txBox="1"/>
          <p:nvPr/>
        </p:nvSpPr>
        <p:spPr>
          <a:xfrm>
            <a:off x="5867400" y="54864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5867400" y="6019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381000" y="5183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2" name="TextBox 11"/>
          <p:cNvSpPr txBox="1"/>
          <p:nvPr/>
        </p:nvSpPr>
        <p:spPr>
          <a:xfrm>
            <a:off x="381000" y="450519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3810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4" name="Straight Connector 13"/>
          <p:cNvCxnSpPr>
            <a:stCxn id="13" idx="3"/>
          </p:cNvCxnSpPr>
          <p:nvPr/>
        </p:nvCxnSpPr>
        <p:spPr>
          <a:xfrm>
            <a:off x="2819400" y="3736033"/>
            <a:ext cx="1066800" cy="769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6" name="Straight Connector 15"/>
          <p:cNvCxnSpPr/>
          <p:nvPr/>
        </p:nvCxnSpPr>
        <p:spPr>
          <a:xfrm>
            <a:off x="4419600" y="37338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67400" y="35051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Esophagus</a:t>
            </a:r>
            <a:endParaRPr lang="en-US" sz="2400" dirty="0"/>
          </a:p>
        </p:txBody>
      </p:sp>
      <p:sp>
        <p:nvSpPr>
          <p:cNvPr id="18" name="TextBox 1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Stomach</a:t>
            </a:r>
            <a:endParaRPr lang="en-US" sz="2400" dirty="0"/>
          </a:p>
        </p:txBody>
      </p:sp>
      <p:sp>
        <p:nvSpPr>
          <p:cNvPr id="19" name="TextBox 18"/>
          <p:cNvSpPr txBox="1"/>
          <p:nvPr/>
        </p:nvSpPr>
        <p:spPr>
          <a:xfrm>
            <a:off x="387927" y="350520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Liver</a:t>
            </a:r>
            <a:endParaRPr lang="en-US" sz="2400" dirty="0"/>
          </a:p>
        </p:txBody>
      </p:sp>
      <p:sp>
        <p:nvSpPr>
          <p:cNvPr id="20" name="TextBox 19"/>
          <p:cNvSpPr txBox="1"/>
          <p:nvPr/>
        </p:nvSpPr>
        <p:spPr>
          <a:xfrm>
            <a:off x="381000" y="4507652"/>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Gall Bladder</a:t>
            </a:r>
            <a:endParaRPr lang="en-US" sz="2400" dirty="0"/>
          </a:p>
        </p:txBody>
      </p:sp>
      <p:sp>
        <p:nvSpPr>
          <p:cNvPr id="21" name="TextBox 20"/>
          <p:cNvSpPr txBox="1"/>
          <p:nvPr/>
        </p:nvSpPr>
        <p:spPr>
          <a:xfrm>
            <a:off x="5846618" y="4953000"/>
            <a:ext cx="2459182" cy="461665"/>
          </a:xfrm>
          <a:prstGeom prst="rect">
            <a:avLst/>
          </a:prstGeom>
          <a:solidFill>
            <a:schemeClr val="bg1"/>
          </a:solidFill>
          <a:ln w="28575">
            <a:solidFill>
              <a:schemeClr val="tx1"/>
            </a:solidFill>
          </a:ln>
        </p:spPr>
        <p:txBody>
          <a:bodyPr wrap="square" rtlCol="0">
            <a:spAutoFit/>
          </a:bodyPr>
          <a:lstStyle/>
          <a:p>
            <a:pPr algn="ctr"/>
            <a:r>
              <a:rPr lang="en-US" sz="2400" dirty="0" smtClean="0"/>
              <a:t>Pancreas</a:t>
            </a:r>
            <a:endParaRPr lang="en-US" sz="2400" dirty="0"/>
          </a:p>
        </p:txBody>
      </p:sp>
      <p:sp>
        <p:nvSpPr>
          <p:cNvPr id="22" name="TextBox 21"/>
          <p:cNvSpPr txBox="1"/>
          <p:nvPr/>
        </p:nvSpPr>
        <p:spPr>
          <a:xfrm>
            <a:off x="5867400" y="54863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Small Intestine</a:t>
            </a:r>
            <a:endParaRPr lang="en-US" sz="2400" dirty="0"/>
          </a:p>
        </p:txBody>
      </p:sp>
      <p:sp>
        <p:nvSpPr>
          <p:cNvPr id="23" name="TextBox 22"/>
          <p:cNvSpPr txBox="1"/>
          <p:nvPr/>
        </p:nvSpPr>
        <p:spPr>
          <a:xfrm>
            <a:off x="381000" y="5183831"/>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Large Intestine</a:t>
            </a:r>
            <a:endParaRPr lang="en-US" sz="2400" dirty="0">
              <a:solidFill>
                <a:srgbClr val="FF0000"/>
              </a:solidFill>
            </a:endParaRPr>
          </a:p>
        </p:txBody>
      </p:sp>
    </p:spTree>
    <p:extLst>
      <p:ext uri="{BB962C8B-B14F-4D97-AF65-F5344CB8AC3E}">
        <p14:creationId xmlns:p14="http://schemas.microsoft.com/office/powerpoint/2010/main" val="33483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775855"/>
          </a:xfrm>
        </p:spPr>
        <p:txBody>
          <a:bodyPr/>
          <a:lstStyle/>
          <a:p>
            <a:r>
              <a:rPr lang="en-US" dirty="0" smtClean="0"/>
              <a:t>Digestive System</a:t>
            </a:r>
            <a:endParaRPr lang="en-US" dirty="0"/>
          </a:p>
        </p:txBody>
      </p:sp>
      <p:sp>
        <p:nvSpPr>
          <p:cNvPr id="3" name="Content Placeholder 2"/>
          <p:cNvSpPr>
            <a:spLocks noGrp="1"/>
          </p:cNvSpPr>
          <p:nvPr>
            <p:ph idx="1"/>
          </p:nvPr>
        </p:nvSpPr>
        <p:spPr>
          <a:xfrm>
            <a:off x="152400" y="685800"/>
            <a:ext cx="8763000" cy="1600200"/>
          </a:xfrm>
        </p:spPr>
        <p:txBody>
          <a:bodyPr>
            <a:normAutofit/>
          </a:bodyPr>
          <a:lstStyle/>
          <a:p>
            <a:pPr>
              <a:buNone/>
            </a:pPr>
            <a:r>
              <a:rPr lang="en-US" b="1" dirty="0" smtClean="0"/>
              <a:t>Major Organs/Parts Involved:</a:t>
            </a:r>
          </a:p>
          <a:p>
            <a:pPr>
              <a:buNone/>
            </a:pPr>
            <a:r>
              <a:rPr lang="en-US" sz="2700" dirty="0" smtClean="0"/>
              <a:t>   </a:t>
            </a:r>
            <a:r>
              <a:rPr lang="en-US" sz="2800" dirty="0" smtClean="0"/>
              <a:t>12. </a:t>
            </a:r>
            <a:r>
              <a:rPr lang="en-US" sz="2800" u="sng" dirty="0" smtClean="0">
                <a:solidFill>
                  <a:srgbClr val="FF0000"/>
                </a:solidFill>
              </a:rPr>
              <a:t>Rectum</a:t>
            </a:r>
            <a:r>
              <a:rPr lang="en-US" sz="2800" dirty="0" smtClean="0">
                <a:solidFill>
                  <a:srgbClr val="FF0000"/>
                </a:solidFill>
              </a:rPr>
              <a:t> </a:t>
            </a:r>
            <a:r>
              <a:rPr lang="en-US" sz="2800" dirty="0" smtClean="0"/>
              <a:t>– bottom portion of large intestine</a:t>
            </a:r>
            <a:endParaRPr lang="en-US" sz="2800" dirty="0"/>
          </a:p>
          <a:p>
            <a:pPr>
              <a:buNone/>
            </a:pPr>
            <a:endParaRPr lang="en-US" sz="2800" dirty="0" smtClean="0"/>
          </a:p>
          <a:p>
            <a:pPr>
              <a:buNone/>
            </a:pPr>
            <a:endParaRPr lang="en-US" sz="3600" dirty="0" smtClean="0">
              <a:solidFill>
                <a:srgbClr val="FF0000"/>
              </a:solidFill>
            </a:endParaRPr>
          </a:p>
          <a:p>
            <a:pPr>
              <a:buNone/>
            </a:pPr>
            <a:endParaRPr lang="en-US" sz="2800" dirty="0"/>
          </a:p>
        </p:txBody>
      </p:sp>
      <p:pic>
        <p:nvPicPr>
          <p:cNvPr id="4" name="Picture 3" descr="C:\Users\perdue\Downloads\digestive 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981200"/>
            <a:ext cx="3623397" cy="4842164"/>
          </a:xfrm>
          <a:prstGeom prst="rect">
            <a:avLst/>
          </a:prstGeom>
          <a:noFill/>
          <a:ln>
            <a:noFill/>
          </a:ln>
        </p:spPr>
      </p:pic>
      <p:sp>
        <p:nvSpPr>
          <p:cNvPr id="5" name="TextBox 4"/>
          <p:cNvSpPr txBox="1"/>
          <p:nvPr/>
        </p:nvSpPr>
        <p:spPr>
          <a:xfrm>
            <a:off x="5791200" y="2590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6" name="TextBox 5"/>
          <p:cNvSpPr txBox="1"/>
          <p:nvPr/>
        </p:nvSpPr>
        <p:spPr>
          <a:xfrm>
            <a:off x="5791200" y="25907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Mouth</a:t>
            </a:r>
            <a:endParaRPr lang="en-US" sz="2400" dirty="0"/>
          </a:p>
        </p:txBody>
      </p:sp>
      <p:sp>
        <p:nvSpPr>
          <p:cNvPr id="7" name="TextBox 6"/>
          <p:cNvSpPr txBox="1"/>
          <p:nvPr/>
        </p:nvSpPr>
        <p:spPr>
          <a:xfrm>
            <a:off x="5867400" y="49530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8" name="TextBox 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9" name="TextBox 8"/>
          <p:cNvSpPr txBox="1"/>
          <p:nvPr/>
        </p:nvSpPr>
        <p:spPr>
          <a:xfrm>
            <a:off x="5867400" y="54864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0" name="TextBox 9"/>
          <p:cNvSpPr txBox="1"/>
          <p:nvPr/>
        </p:nvSpPr>
        <p:spPr>
          <a:xfrm>
            <a:off x="5867400" y="6019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1" name="TextBox 10"/>
          <p:cNvSpPr txBox="1"/>
          <p:nvPr/>
        </p:nvSpPr>
        <p:spPr>
          <a:xfrm>
            <a:off x="381000" y="5183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2" name="TextBox 11"/>
          <p:cNvSpPr txBox="1"/>
          <p:nvPr/>
        </p:nvSpPr>
        <p:spPr>
          <a:xfrm>
            <a:off x="381000" y="450519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3810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4" name="Straight Connector 13"/>
          <p:cNvCxnSpPr>
            <a:stCxn id="13" idx="3"/>
          </p:cNvCxnSpPr>
          <p:nvPr/>
        </p:nvCxnSpPr>
        <p:spPr>
          <a:xfrm>
            <a:off x="2819400" y="3736033"/>
            <a:ext cx="1066800" cy="769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67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cxnSp>
        <p:nvCxnSpPr>
          <p:cNvPr id="16" name="Straight Connector 15"/>
          <p:cNvCxnSpPr/>
          <p:nvPr/>
        </p:nvCxnSpPr>
        <p:spPr>
          <a:xfrm>
            <a:off x="4419600" y="37338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67400" y="35051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Esophagus</a:t>
            </a:r>
            <a:endParaRPr lang="en-US" sz="2400" dirty="0"/>
          </a:p>
        </p:txBody>
      </p:sp>
      <p:sp>
        <p:nvSpPr>
          <p:cNvPr id="18" name="TextBox 17"/>
          <p:cNvSpPr txBox="1"/>
          <p:nvPr/>
        </p:nvSpPr>
        <p:spPr>
          <a:xfrm>
            <a:off x="5846618" y="4415135"/>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Stomach</a:t>
            </a:r>
            <a:endParaRPr lang="en-US" sz="2400" dirty="0"/>
          </a:p>
        </p:txBody>
      </p:sp>
      <p:sp>
        <p:nvSpPr>
          <p:cNvPr id="19" name="TextBox 18"/>
          <p:cNvSpPr txBox="1"/>
          <p:nvPr/>
        </p:nvSpPr>
        <p:spPr>
          <a:xfrm>
            <a:off x="387927" y="350520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Liver</a:t>
            </a:r>
            <a:endParaRPr lang="en-US" sz="2400" dirty="0"/>
          </a:p>
        </p:txBody>
      </p:sp>
      <p:sp>
        <p:nvSpPr>
          <p:cNvPr id="20" name="TextBox 19"/>
          <p:cNvSpPr txBox="1"/>
          <p:nvPr/>
        </p:nvSpPr>
        <p:spPr>
          <a:xfrm>
            <a:off x="381000" y="4507652"/>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Gall Bladder</a:t>
            </a:r>
            <a:endParaRPr lang="en-US" sz="2400" dirty="0"/>
          </a:p>
        </p:txBody>
      </p:sp>
      <p:sp>
        <p:nvSpPr>
          <p:cNvPr id="21" name="TextBox 20"/>
          <p:cNvSpPr txBox="1"/>
          <p:nvPr/>
        </p:nvSpPr>
        <p:spPr>
          <a:xfrm>
            <a:off x="5846618" y="4953000"/>
            <a:ext cx="2459182" cy="461665"/>
          </a:xfrm>
          <a:prstGeom prst="rect">
            <a:avLst/>
          </a:prstGeom>
          <a:solidFill>
            <a:schemeClr val="bg1"/>
          </a:solidFill>
          <a:ln w="28575">
            <a:solidFill>
              <a:schemeClr val="tx1"/>
            </a:solidFill>
          </a:ln>
        </p:spPr>
        <p:txBody>
          <a:bodyPr wrap="square" rtlCol="0">
            <a:spAutoFit/>
          </a:bodyPr>
          <a:lstStyle/>
          <a:p>
            <a:pPr algn="ctr"/>
            <a:r>
              <a:rPr lang="en-US" sz="2400" dirty="0" smtClean="0"/>
              <a:t>Pancreas</a:t>
            </a:r>
            <a:endParaRPr lang="en-US" sz="2400" dirty="0"/>
          </a:p>
        </p:txBody>
      </p:sp>
      <p:sp>
        <p:nvSpPr>
          <p:cNvPr id="22" name="TextBox 21"/>
          <p:cNvSpPr txBox="1"/>
          <p:nvPr/>
        </p:nvSpPr>
        <p:spPr>
          <a:xfrm>
            <a:off x="5867400" y="5486399"/>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Small Intestine</a:t>
            </a:r>
            <a:endParaRPr lang="en-US" sz="2400" dirty="0"/>
          </a:p>
        </p:txBody>
      </p:sp>
      <p:sp>
        <p:nvSpPr>
          <p:cNvPr id="23" name="TextBox 22"/>
          <p:cNvSpPr txBox="1"/>
          <p:nvPr/>
        </p:nvSpPr>
        <p:spPr>
          <a:xfrm>
            <a:off x="381000" y="5183831"/>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Large Intestine</a:t>
            </a:r>
            <a:endParaRPr lang="en-US" sz="2400" dirty="0"/>
          </a:p>
        </p:txBody>
      </p:sp>
      <p:sp>
        <p:nvSpPr>
          <p:cNvPr id="24" name="TextBox 23"/>
          <p:cNvSpPr txBox="1"/>
          <p:nvPr/>
        </p:nvSpPr>
        <p:spPr>
          <a:xfrm>
            <a:off x="5867400" y="601980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Rectum</a:t>
            </a:r>
            <a:endParaRPr lang="en-US" sz="2400" dirty="0">
              <a:solidFill>
                <a:srgbClr val="FF0000"/>
              </a:solidFill>
            </a:endParaRPr>
          </a:p>
        </p:txBody>
      </p:sp>
    </p:spTree>
    <p:extLst>
      <p:ext uri="{BB962C8B-B14F-4D97-AF65-F5344CB8AC3E}">
        <p14:creationId xmlns:p14="http://schemas.microsoft.com/office/powerpoint/2010/main" val="11382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775855"/>
          </a:xfrm>
        </p:spPr>
        <p:txBody>
          <a:bodyPr/>
          <a:lstStyle/>
          <a:p>
            <a:r>
              <a:rPr lang="en-US" dirty="0" smtClean="0"/>
              <a:t>Digestive System</a:t>
            </a:r>
            <a:endParaRPr lang="en-US" dirty="0"/>
          </a:p>
        </p:txBody>
      </p:sp>
      <p:sp>
        <p:nvSpPr>
          <p:cNvPr id="3" name="Content Placeholder 2"/>
          <p:cNvSpPr>
            <a:spLocks noGrp="1"/>
          </p:cNvSpPr>
          <p:nvPr>
            <p:ph idx="1"/>
          </p:nvPr>
        </p:nvSpPr>
        <p:spPr>
          <a:xfrm>
            <a:off x="152400" y="685800"/>
            <a:ext cx="8915400" cy="2286000"/>
          </a:xfrm>
        </p:spPr>
        <p:txBody>
          <a:bodyPr>
            <a:normAutofit/>
          </a:bodyPr>
          <a:lstStyle/>
          <a:p>
            <a:pPr>
              <a:buNone/>
            </a:pPr>
            <a:r>
              <a:rPr lang="en-US" b="1" dirty="0" smtClean="0"/>
              <a:t>Major Organs/Parts Involved:</a:t>
            </a:r>
          </a:p>
          <a:p>
            <a:pPr>
              <a:buNone/>
            </a:pPr>
            <a:r>
              <a:rPr lang="en-US" sz="2700" dirty="0" smtClean="0"/>
              <a:t>   </a:t>
            </a:r>
            <a:r>
              <a:rPr lang="en-US" sz="2800" dirty="0" smtClean="0"/>
              <a:t>13. </a:t>
            </a:r>
            <a:r>
              <a:rPr lang="en-US" sz="2800" u="sng" dirty="0" smtClean="0">
                <a:solidFill>
                  <a:srgbClr val="FF0000"/>
                </a:solidFill>
              </a:rPr>
              <a:t>Microvilli</a:t>
            </a:r>
            <a:r>
              <a:rPr lang="en-US" sz="2800" dirty="0" smtClean="0">
                <a:solidFill>
                  <a:srgbClr val="FF0000"/>
                </a:solidFill>
              </a:rPr>
              <a:t> </a:t>
            </a:r>
            <a:r>
              <a:rPr lang="en-US" sz="2800" dirty="0" smtClean="0"/>
              <a:t>– finger-like projections found in small</a:t>
            </a:r>
          </a:p>
          <a:p>
            <a:pPr>
              <a:buNone/>
            </a:pPr>
            <a:r>
              <a:rPr lang="en-US" sz="2800" dirty="0"/>
              <a:t>	</a:t>
            </a:r>
            <a:r>
              <a:rPr lang="en-US" sz="2800" dirty="0" smtClean="0"/>
              <a:t>      intestine to increase surface area for more absorption</a:t>
            </a:r>
          </a:p>
          <a:p>
            <a:pPr>
              <a:buNone/>
            </a:pPr>
            <a:endParaRPr lang="en-US" sz="3600" dirty="0" smtClean="0">
              <a:solidFill>
                <a:srgbClr val="FF0000"/>
              </a:solidFill>
            </a:endParaRPr>
          </a:p>
          <a:p>
            <a:pPr>
              <a:buNone/>
            </a:pPr>
            <a:endParaRPr lang="en-US" sz="2800" dirty="0"/>
          </a:p>
        </p:txBody>
      </p:sp>
      <p:pic>
        <p:nvPicPr>
          <p:cNvPr id="25" name="Picture 24" descr="http://www.daviddarling.info/images/small_intestine_cross-sect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667000"/>
            <a:ext cx="6019800" cy="3352800"/>
          </a:xfrm>
          <a:prstGeom prst="rect">
            <a:avLst/>
          </a:prstGeom>
          <a:noFill/>
          <a:ln>
            <a:noFill/>
          </a:ln>
        </p:spPr>
      </p:pic>
    </p:spTree>
    <p:extLst>
      <p:ext uri="{BB962C8B-B14F-4D97-AF65-F5344CB8AC3E}">
        <p14:creationId xmlns:p14="http://schemas.microsoft.com/office/powerpoint/2010/main" val="328994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Digestive System</a:t>
            </a:r>
            <a:endParaRPr lang="en-US" dirty="0"/>
          </a:p>
        </p:txBody>
      </p:sp>
      <p:sp>
        <p:nvSpPr>
          <p:cNvPr id="3" name="Content Placeholder 2"/>
          <p:cNvSpPr>
            <a:spLocks noGrp="1"/>
          </p:cNvSpPr>
          <p:nvPr>
            <p:ph idx="1"/>
          </p:nvPr>
        </p:nvSpPr>
        <p:spPr>
          <a:xfrm>
            <a:off x="457200" y="1371600"/>
            <a:ext cx="8229600" cy="5105400"/>
          </a:xfrm>
        </p:spPr>
        <p:txBody>
          <a:bodyPr/>
          <a:lstStyle/>
          <a:p>
            <a:pPr>
              <a:buNone/>
            </a:pPr>
            <a:r>
              <a:rPr lang="en-US" b="1" dirty="0" smtClean="0"/>
              <a:t>Functions/Roles:</a:t>
            </a:r>
          </a:p>
          <a:p>
            <a:pPr>
              <a:buNone/>
            </a:pPr>
            <a:r>
              <a:rPr lang="en-US" dirty="0">
                <a:solidFill>
                  <a:srgbClr val="FF0000"/>
                </a:solidFill>
              </a:rPr>
              <a:t>	</a:t>
            </a:r>
            <a:r>
              <a:rPr lang="en-US" dirty="0" smtClean="0">
                <a:solidFill>
                  <a:srgbClr val="FF0000"/>
                </a:solidFill>
              </a:rPr>
              <a:t>1. Breakdown food/nutrients</a:t>
            </a:r>
          </a:p>
          <a:p>
            <a:pPr>
              <a:buNone/>
            </a:pPr>
            <a:r>
              <a:rPr lang="en-US" dirty="0">
                <a:solidFill>
                  <a:srgbClr val="FF0000"/>
                </a:solidFill>
              </a:rPr>
              <a:t>	</a:t>
            </a:r>
            <a:r>
              <a:rPr lang="en-US" dirty="0" smtClean="0">
                <a:solidFill>
                  <a:srgbClr val="FF0000"/>
                </a:solidFill>
              </a:rPr>
              <a:t>2. Removal of solid waste</a:t>
            </a:r>
          </a:p>
          <a:p>
            <a:pPr>
              <a:buNone/>
            </a:pPr>
            <a:r>
              <a:rPr lang="en-US" dirty="0">
                <a:solidFill>
                  <a:srgbClr val="FF0000"/>
                </a:solidFill>
              </a:rPr>
              <a:t>	</a:t>
            </a:r>
            <a:endParaRPr lang="en-US" sz="2800" dirty="0"/>
          </a:p>
        </p:txBody>
      </p:sp>
      <p:pic>
        <p:nvPicPr>
          <p:cNvPr id="1026" name="Picture 2" descr="http://c.suite101.com/files/styles/article_full/public/000/188/0001884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429000"/>
            <a:ext cx="4267200" cy="2486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uzzle.com/img/articleImages/346210-5241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286000"/>
            <a:ext cx="25146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1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Digestive System</a:t>
            </a:r>
            <a:endParaRPr lang="en-US" dirty="0"/>
          </a:p>
        </p:txBody>
      </p:sp>
      <p:sp>
        <p:nvSpPr>
          <p:cNvPr id="3" name="Content Placeholder 2"/>
          <p:cNvSpPr>
            <a:spLocks noGrp="1"/>
          </p:cNvSpPr>
          <p:nvPr>
            <p:ph idx="1"/>
          </p:nvPr>
        </p:nvSpPr>
        <p:spPr>
          <a:xfrm>
            <a:off x="228600" y="914400"/>
            <a:ext cx="8686800" cy="5105400"/>
          </a:xfrm>
        </p:spPr>
        <p:txBody>
          <a:bodyPr/>
          <a:lstStyle/>
          <a:p>
            <a:pPr>
              <a:buNone/>
            </a:pPr>
            <a:r>
              <a:rPr lang="en-US" b="1" dirty="0" smtClean="0"/>
              <a:t>Other vocab:</a:t>
            </a:r>
          </a:p>
          <a:p>
            <a:pPr>
              <a:buNone/>
            </a:pPr>
            <a:r>
              <a:rPr lang="en-US" dirty="0">
                <a:solidFill>
                  <a:srgbClr val="FF0000"/>
                </a:solidFill>
              </a:rPr>
              <a:t>	</a:t>
            </a:r>
            <a:r>
              <a:rPr lang="en-US" dirty="0" smtClean="0">
                <a:solidFill>
                  <a:srgbClr val="FF0000"/>
                </a:solidFill>
              </a:rPr>
              <a:t>1. </a:t>
            </a:r>
            <a:r>
              <a:rPr lang="en-US" u="sng" dirty="0" err="1" smtClean="0">
                <a:solidFill>
                  <a:srgbClr val="FF0000"/>
                </a:solidFill>
              </a:rPr>
              <a:t>Mastification</a:t>
            </a:r>
            <a:r>
              <a:rPr lang="en-US" dirty="0" smtClean="0">
                <a:solidFill>
                  <a:srgbClr val="FF0000"/>
                </a:solidFill>
              </a:rPr>
              <a:t> </a:t>
            </a:r>
            <a:r>
              <a:rPr lang="en-US" dirty="0" smtClean="0"/>
              <a:t>- </a:t>
            </a:r>
            <a:r>
              <a:rPr lang="en-US" sz="3000" dirty="0" smtClean="0"/>
              <a:t>chewing</a:t>
            </a:r>
            <a:endParaRPr lang="en-US" sz="3000" u="sng" dirty="0" smtClean="0">
              <a:solidFill>
                <a:srgbClr val="FF0000"/>
              </a:solidFill>
            </a:endParaRPr>
          </a:p>
          <a:p>
            <a:pPr>
              <a:buNone/>
            </a:pPr>
            <a:r>
              <a:rPr lang="en-US" dirty="0">
                <a:solidFill>
                  <a:srgbClr val="FF0000"/>
                </a:solidFill>
              </a:rPr>
              <a:t>	</a:t>
            </a:r>
            <a:r>
              <a:rPr lang="en-US" dirty="0" smtClean="0">
                <a:solidFill>
                  <a:srgbClr val="FF0000"/>
                </a:solidFill>
              </a:rPr>
              <a:t>2. </a:t>
            </a:r>
            <a:r>
              <a:rPr lang="en-US" u="sng" dirty="0" smtClean="0">
                <a:solidFill>
                  <a:srgbClr val="FF0000"/>
                </a:solidFill>
              </a:rPr>
              <a:t>Peristalsis</a:t>
            </a:r>
            <a:r>
              <a:rPr lang="en-US" dirty="0" smtClean="0">
                <a:solidFill>
                  <a:srgbClr val="FF0000"/>
                </a:solidFill>
              </a:rPr>
              <a:t> </a:t>
            </a:r>
            <a:r>
              <a:rPr lang="en-US" dirty="0" smtClean="0"/>
              <a:t>– </a:t>
            </a:r>
            <a:r>
              <a:rPr lang="en-US" sz="3000" dirty="0" smtClean="0"/>
              <a:t>movement of food through </a:t>
            </a:r>
          </a:p>
          <a:p>
            <a:pPr>
              <a:buNone/>
            </a:pPr>
            <a:r>
              <a:rPr lang="en-US" sz="3000" dirty="0">
                <a:solidFill>
                  <a:srgbClr val="FF0000"/>
                </a:solidFill>
              </a:rPr>
              <a:t> </a:t>
            </a:r>
            <a:r>
              <a:rPr lang="en-US" sz="3000" dirty="0" smtClean="0">
                <a:solidFill>
                  <a:srgbClr val="FF0000"/>
                </a:solidFill>
              </a:rPr>
              <a:t>         </a:t>
            </a:r>
            <a:r>
              <a:rPr lang="en-US" sz="3000" dirty="0" smtClean="0"/>
              <a:t>digestive system by contracting smooth muscles</a:t>
            </a:r>
            <a:endParaRPr lang="en-US" sz="3000" u="sng" dirty="0" smtClean="0">
              <a:solidFill>
                <a:srgbClr val="FF0000"/>
              </a:solidFill>
            </a:endParaRPr>
          </a:p>
          <a:p>
            <a:pPr>
              <a:buNone/>
            </a:pPr>
            <a:r>
              <a:rPr lang="en-US" dirty="0">
                <a:solidFill>
                  <a:srgbClr val="FF0000"/>
                </a:solidFill>
              </a:rPr>
              <a:t>	</a:t>
            </a:r>
            <a:endParaRPr lang="en-US" sz="2800" dirty="0"/>
          </a:p>
        </p:txBody>
      </p:sp>
      <p:pic>
        <p:nvPicPr>
          <p:cNvPr id="2050" name="Picture 2" descr="http://healthyeatingandexercising.files.wordpress.com/2011/04/eat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463"/>
          <a:stretch/>
        </p:blipFill>
        <p:spPr bwMode="auto">
          <a:xfrm>
            <a:off x="0" y="3352800"/>
            <a:ext cx="5076967" cy="32026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4.bp.blogspot.com/-e4dTZHZC23M/T6ipiijrl0I/AAAAAAAAAE4/8BsnEw8_8YU/s1600/peristalsis.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82" t="7750" r="3856" b="2889"/>
          <a:stretch/>
        </p:blipFill>
        <p:spPr bwMode="auto">
          <a:xfrm>
            <a:off x="4800600" y="3296979"/>
            <a:ext cx="4343400" cy="325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5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5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Digestive System</a:t>
            </a:r>
            <a:endParaRPr lang="en-US" dirty="0"/>
          </a:p>
        </p:txBody>
      </p:sp>
      <p:sp>
        <p:nvSpPr>
          <p:cNvPr id="3" name="Content Placeholder 2"/>
          <p:cNvSpPr>
            <a:spLocks noGrp="1"/>
          </p:cNvSpPr>
          <p:nvPr>
            <p:ph idx="1"/>
          </p:nvPr>
        </p:nvSpPr>
        <p:spPr>
          <a:xfrm>
            <a:off x="228600" y="1371600"/>
            <a:ext cx="8686800" cy="5105400"/>
          </a:xfrm>
        </p:spPr>
        <p:txBody>
          <a:bodyPr/>
          <a:lstStyle/>
          <a:p>
            <a:pPr>
              <a:buNone/>
            </a:pPr>
            <a:r>
              <a:rPr lang="en-US" b="1" dirty="0" smtClean="0"/>
              <a:t>Diseases/Disorders:</a:t>
            </a:r>
          </a:p>
          <a:p>
            <a:pPr>
              <a:buNone/>
            </a:pPr>
            <a:r>
              <a:rPr lang="en-US" dirty="0">
                <a:solidFill>
                  <a:srgbClr val="FF0000"/>
                </a:solidFill>
              </a:rPr>
              <a:t>	</a:t>
            </a:r>
            <a:r>
              <a:rPr lang="en-US" dirty="0" smtClean="0">
                <a:solidFill>
                  <a:srgbClr val="FF0000"/>
                </a:solidFill>
              </a:rPr>
              <a:t>1. </a:t>
            </a:r>
            <a:r>
              <a:rPr lang="en-US" u="sng" dirty="0" smtClean="0">
                <a:solidFill>
                  <a:srgbClr val="FF0000"/>
                </a:solidFill>
              </a:rPr>
              <a:t>Acid Reflux</a:t>
            </a:r>
            <a:r>
              <a:rPr lang="en-US" dirty="0" smtClean="0">
                <a:solidFill>
                  <a:srgbClr val="FF0000"/>
                </a:solidFill>
              </a:rPr>
              <a:t> </a:t>
            </a:r>
            <a:r>
              <a:rPr lang="en-US" dirty="0" smtClean="0"/>
              <a:t>– </a:t>
            </a:r>
            <a:r>
              <a:rPr lang="en-US" sz="3000" dirty="0" smtClean="0"/>
              <a:t>stomach acid comes up into </a:t>
            </a:r>
            <a:endParaRPr lang="en-US" sz="3000" u="sng" dirty="0" smtClean="0">
              <a:solidFill>
                <a:srgbClr val="FF0000"/>
              </a:solidFill>
            </a:endParaRPr>
          </a:p>
          <a:p>
            <a:pPr>
              <a:buNone/>
            </a:pPr>
            <a:r>
              <a:rPr lang="en-US" dirty="0">
                <a:solidFill>
                  <a:srgbClr val="FF0000"/>
                </a:solidFill>
              </a:rPr>
              <a:t>	</a:t>
            </a:r>
            <a:r>
              <a:rPr lang="en-US" dirty="0" smtClean="0">
                <a:solidFill>
                  <a:srgbClr val="FF0000"/>
                </a:solidFill>
              </a:rPr>
              <a:t>      </a:t>
            </a:r>
            <a:r>
              <a:rPr lang="en-US" dirty="0" smtClean="0"/>
              <a:t>esophagus causing burning sensation</a:t>
            </a:r>
            <a:r>
              <a:rPr lang="en-US" dirty="0">
                <a:solidFill>
                  <a:srgbClr val="FF0000"/>
                </a:solidFill>
              </a:rPr>
              <a:t>	</a:t>
            </a:r>
            <a:endParaRPr lang="en-US" sz="2800" dirty="0"/>
          </a:p>
        </p:txBody>
      </p:sp>
      <p:pic>
        <p:nvPicPr>
          <p:cNvPr id="3074" name="Picture 2" descr="http://acidreflux-remedies-cure.com/wp-content/uploads/2012/05/acid-reflu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581400"/>
            <a:ext cx="3860798"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atic.ddmcdn.com/gif/heartburn-reflu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4290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57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1143000"/>
          </a:xfrm>
        </p:spPr>
        <p:txBody>
          <a:bodyPr>
            <a:noAutofit/>
          </a:bodyPr>
          <a:lstStyle/>
          <a:p>
            <a:r>
              <a:rPr lang="en-US" sz="7200" dirty="0" smtClean="0">
                <a:solidFill>
                  <a:srgbClr val="00B0F0"/>
                </a:solidFill>
                <a:latin typeface="Kristen ITC" pitchFamily="66" charset="0"/>
                <a:ea typeface="GungsuhChe" pitchFamily="49" charset="-127"/>
              </a:rPr>
              <a:t>Excretory </a:t>
            </a:r>
            <a:r>
              <a:rPr lang="en-US" sz="7200" dirty="0">
                <a:solidFill>
                  <a:srgbClr val="00B0F0"/>
                </a:solidFill>
                <a:latin typeface="Kristen ITC" pitchFamily="66" charset="0"/>
                <a:ea typeface="GungsuhChe" pitchFamily="49" charset="-127"/>
              </a:rPr>
              <a:t>System</a:t>
            </a:r>
          </a:p>
        </p:txBody>
      </p:sp>
      <p:pic>
        <p:nvPicPr>
          <p:cNvPr id="9218" name="Picture 2" descr="http://cdn6.fotosearch.com/bthumb/CSP/CSP241/k24151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778794"/>
            <a:ext cx="3733800" cy="495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144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Excretory System</a:t>
            </a:r>
            <a:endParaRPr lang="en-US" dirty="0"/>
          </a:p>
        </p:txBody>
      </p:sp>
      <p:sp>
        <p:nvSpPr>
          <p:cNvPr id="3" name="Content Placeholder 2"/>
          <p:cNvSpPr>
            <a:spLocks noGrp="1"/>
          </p:cNvSpPr>
          <p:nvPr>
            <p:ph idx="1"/>
          </p:nvPr>
        </p:nvSpPr>
        <p:spPr>
          <a:xfrm>
            <a:off x="228600" y="914400"/>
            <a:ext cx="8686800" cy="1752600"/>
          </a:xfrm>
        </p:spPr>
        <p:txBody>
          <a:bodyPr/>
          <a:lstStyle/>
          <a:p>
            <a:pPr>
              <a:buNone/>
            </a:pPr>
            <a:r>
              <a:rPr lang="en-US" b="1" dirty="0" smtClean="0"/>
              <a:t>Major Organs/Parts Involved:</a:t>
            </a:r>
          </a:p>
          <a:p>
            <a:pPr>
              <a:buNone/>
            </a:pPr>
            <a:r>
              <a:rPr lang="en-US" dirty="0"/>
              <a:t> </a:t>
            </a:r>
            <a:r>
              <a:rPr lang="en-US" dirty="0" smtClean="0"/>
              <a:t>  </a:t>
            </a:r>
            <a:r>
              <a:rPr lang="en-US" sz="2800" dirty="0" smtClean="0">
                <a:solidFill>
                  <a:srgbClr val="FF0000"/>
                </a:solidFill>
              </a:rPr>
              <a:t>1. </a:t>
            </a:r>
            <a:r>
              <a:rPr lang="en-US" sz="2800" u="sng" dirty="0" smtClean="0">
                <a:solidFill>
                  <a:srgbClr val="FF0000"/>
                </a:solidFill>
              </a:rPr>
              <a:t>Kidneys</a:t>
            </a:r>
            <a:r>
              <a:rPr lang="en-US" sz="2800" dirty="0" smtClean="0">
                <a:solidFill>
                  <a:srgbClr val="FF0000"/>
                </a:solidFill>
              </a:rPr>
              <a:t> </a:t>
            </a:r>
            <a:r>
              <a:rPr lang="en-US" sz="2800" dirty="0" smtClean="0"/>
              <a:t>- filter blood of liquid waste; regulation of pH</a:t>
            </a:r>
          </a:p>
          <a:p>
            <a:pPr>
              <a:buNone/>
            </a:pPr>
            <a:r>
              <a:rPr lang="en-US" sz="2800" dirty="0"/>
              <a:t> </a:t>
            </a:r>
            <a:r>
              <a:rPr lang="en-US" sz="2800" dirty="0" smtClean="0"/>
              <a:t>       and blood pressure (salt &amp; H</a:t>
            </a:r>
            <a:r>
              <a:rPr lang="en-US" sz="2800" baseline="-25000" dirty="0" smtClean="0"/>
              <a:t>2</a:t>
            </a:r>
            <a:r>
              <a:rPr lang="en-US" sz="2800" dirty="0" smtClean="0"/>
              <a:t>O balance)</a:t>
            </a:r>
            <a:endParaRPr lang="en-US" sz="2800" u="sng" baseline="-25000" dirty="0" smtClean="0">
              <a:solidFill>
                <a:srgbClr val="FF0000"/>
              </a:solidFill>
            </a:endParaRPr>
          </a:p>
          <a:p>
            <a:pPr>
              <a:buNone/>
            </a:pPr>
            <a:endParaRPr lang="en-US" sz="2800" dirty="0"/>
          </a:p>
        </p:txBody>
      </p:sp>
      <p:pic>
        <p:nvPicPr>
          <p:cNvPr id="4" name="Picture 3" descr="J:\Teachers &amp; Departments\Biology\Biology HHS 2012-2013\B 03 Human Body Systems &amp; Cell Differentiation\Body System Pics\excre sys 1.jpg"/>
          <p:cNvPicPr/>
          <p:nvPr/>
        </p:nvPicPr>
        <p:blipFill>
          <a:blip r:embed="rId3" cstate="print"/>
          <a:srcRect l="1460" r="2505"/>
          <a:stretch>
            <a:fillRect/>
          </a:stretch>
        </p:blipFill>
        <p:spPr bwMode="auto">
          <a:xfrm>
            <a:off x="1676400" y="2667000"/>
            <a:ext cx="5334000" cy="4114800"/>
          </a:xfrm>
          <a:prstGeom prst="rect">
            <a:avLst/>
          </a:prstGeom>
          <a:noFill/>
          <a:ln w="9525">
            <a:noFill/>
            <a:miter lim="800000"/>
            <a:headEnd/>
            <a:tailEnd/>
          </a:ln>
        </p:spPr>
      </p:pic>
      <p:sp>
        <p:nvSpPr>
          <p:cNvPr id="6" name="TextBox 5"/>
          <p:cNvSpPr txBox="1"/>
          <p:nvPr/>
        </p:nvSpPr>
        <p:spPr>
          <a:xfrm>
            <a:off x="6248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1295400" y="6326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248400" y="60960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5" name="TextBox 14"/>
          <p:cNvSpPr txBox="1"/>
          <p:nvPr/>
        </p:nvSpPr>
        <p:spPr>
          <a:xfrm>
            <a:off x="6248400" y="4796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248400" y="350301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Kidneys</a:t>
            </a:r>
            <a:endParaRPr lang="en-US" sz="2400" dirty="0">
              <a:solidFill>
                <a:srgbClr val="FF0000"/>
              </a:solidFill>
            </a:endParaRPr>
          </a:p>
        </p:txBody>
      </p:sp>
      <p:cxnSp>
        <p:nvCxnSpPr>
          <p:cNvPr id="18" name="Straight Connector 17"/>
          <p:cNvCxnSpPr>
            <a:endCxn id="16" idx="1"/>
          </p:cNvCxnSpPr>
          <p:nvPr/>
        </p:nvCxnSpPr>
        <p:spPr>
          <a:xfrm flipV="1">
            <a:off x="5638800" y="3733843"/>
            <a:ext cx="609600" cy="2189"/>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3954439" y="3838392"/>
            <a:ext cx="2286000" cy="233022"/>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165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Excretory System</a:t>
            </a:r>
            <a:endParaRPr lang="en-US" dirty="0"/>
          </a:p>
        </p:txBody>
      </p:sp>
      <p:sp>
        <p:nvSpPr>
          <p:cNvPr id="3" name="Content Placeholder 2"/>
          <p:cNvSpPr>
            <a:spLocks noGrp="1"/>
          </p:cNvSpPr>
          <p:nvPr>
            <p:ph idx="1"/>
          </p:nvPr>
        </p:nvSpPr>
        <p:spPr>
          <a:xfrm>
            <a:off x="228600" y="914400"/>
            <a:ext cx="8686800" cy="1752600"/>
          </a:xfrm>
        </p:spPr>
        <p:txBody>
          <a:bodyPr/>
          <a:lstStyle/>
          <a:p>
            <a:pPr>
              <a:buNone/>
            </a:pPr>
            <a:r>
              <a:rPr lang="en-US" b="1" dirty="0" smtClean="0"/>
              <a:t>Major Organs/Parts Involved:</a:t>
            </a:r>
          </a:p>
          <a:p>
            <a:pPr>
              <a:buNone/>
            </a:pPr>
            <a:r>
              <a:rPr lang="en-US" dirty="0"/>
              <a:t> </a:t>
            </a:r>
            <a:r>
              <a:rPr lang="en-US" dirty="0" smtClean="0"/>
              <a:t>  </a:t>
            </a:r>
            <a:r>
              <a:rPr lang="en-US" sz="2800" dirty="0">
                <a:solidFill>
                  <a:srgbClr val="FF0000"/>
                </a:solidFill>
              </a:rPr>
              <a:t>2</a:t>
            </a:r>
            <a:r>
              <a:rPr lang="en-US" sz="2800" dirty="0" smtClean="0">
                <a:solidFill>
                  <a:srgbClr val="FF0000"/>
                </a:solidFill>
              </a:rPr>
              <a:t>. </a:t>
            </a:r>
            <a:r>
              <a:rPr lang="en-US" sz="2800" u="sng" dirty="0" smtClean="0">
                <a:solidFill>
                  <a:srgbClr val="FF0000"/>
                </a:solidFill>
              </a:rPr>
              <a:t>Ureter</a:t>
            </a:r>
            <a:r>
              <a:rPr lang="en-US" sz="2800" dirty="0" smtClean="0">
                <a:solidFill>
                  <a:srgbClr val="FF0000"/>
                </a:solidFill>
              </a:rPr>
              <a:t> </a:t>
            </a:r>
            <a:r>
              <a:rPr lang="en-US" sz="2800" dirty="0" smtClean="0"/>
              <a:t>– muscular tube that carries urine from kidneys</a:t>
            </a:r>
          </a:p>
          <a:p>
            <a:pPr>
              <a:buNone/>
            </a:pPr>
            <a:r>
              <a:rPr lang="en-US" sz="2800" dirty="0">
                <a:solidFill>
                  <a:srgbClr val="FF0000"/>
                </a:solidFill>
              </a:rPr>
              <a:t> </a:t>
            </a:r>
            <a:r>
              <a:rPr lang="en-US" sz="2800" dirty="0" smtClean="0">
                <a:solidFill>
                  <a:srgbClr val="FF0000"/>
                </a:solidFill>
              </a:rPr>
              <a:t>       </a:t>
            </a:r>
            <a:r>
              <a:rPr lang="en-US" sz="2800" dirty="0" smtClean="0"/>
              <a:t>to urinary bladder</a:t>
            </a:r>
            <a:endParaRPr lang="en-US" sz="2800" baseline="-25000" dirty="0" smtClean="0">
              <a:solidFill>
                <a:srgbClr val="FF0000"/>
              </a:solidFill>
            </a:endParaRPr>
          </a:p>
          <a:p>
            <a:pPr>
              <a:buNone/>
            </a:pPr>
            <a:endParaRPr lang="en-US" sz="2800" dirty="0"/>
          </a:p>
        </p:txBody>
      </p:sp>
      <p:pic>
        <p:nvPicPr>
          <p:cNvPr id="4" name="Picture 3" descr="J:\Teachers &amp; Departments\Biology\Biology HHS 2012-2013\B 03 Human Body Systems &amp; Cell Differentiation\Body System Pics\excre sys 1.jpg"/>
          <p:cNvPicPr/>
          <p:nvPr/>
        </p:nvPicPr>
        <p:blipFill>
          <a:blip r:embed="rId3" cstate="print"/>
          <a:srcRect l="1460" r="2505"/>
          <a:stretch>
            <a:fillRect/>
          </a:stretch>
        </p:blipFill>
        <p:spPr bwMode="auto">
          <a:xfrm>
            <a:off x="1676400" y="2667000"/>
            <a:ext cx="5334000" cy="4114800"/>
          </a:xfrm>
          <a:prstGeom prst="rect">
            <a:avLst/>
          </a:prstGeom>
          <a:noFill/>
          <a:ln w="9525">
            <a:noFill/>
            <a:miter lim="800000"/>
            <a:headEnd/>
            <a:tailEnd/>
          </a:ln>
        </p:spPr>
      </p:pic>
      <p:sp>
        <p:nvSpPr>
          <p:cNvPr id="6" name="TextBox 5"/>
          <p:cNvSpPr txBox="1"/>
          <p:nvPr/>
        </p:nvSpPr>
        <p:spPr>
          <a:xfrm>
            <a:off x="6248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1295400" y="6326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172200" y="60198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5" name="TextBox 14"/>
          <p:cNvSpPr txBox="1"/>
          <p:nvPr/>
        </p:nvSpPr>
        <p:spPr>
          <a:xfrm>
            <a:off x="6248400" y="4796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248400" y="350301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Kidneys</a:t>
            </a:r>
            <a:endParaRPr lang="en-US" sz="2400" dirty="0"/>
          </a:p>
        </p:txBody>
      </p:sp>
      <p:sp>
        <p:nvSpPr>
          <p:cNvPr id="10" name="TextBox 9"/>
          <p:cNvSpPr txBox="1"/>
          <p:nvPr/>
        </p:nvSpPr>
        <p:spPr>
          <a:xfrm>
            <a:off x="6248400" y="4796135"/>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Ureters</a:t>
            </a:r>
            <a:endParaRPr lang="en-US" sz="2400" dirty="0"/>
          </a:p>
        </p:txBody>
      </p:sp>
      <p:cxnSp>
        <p:nvCxnSpPr>
          <p:cNvPr id="11" name="Straight Connector 10"/>
          <p:cNvCxnSpPr/>
          <p:nvPr/>
        </p:nvCxnSpPr>
        <p:spPr>
          <a:xfrm flipV="1">
            <a:off x="4191000" y="5051315"/>
            <a:ext cx="2057400" cy="233022"/>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334000" y="5021830"/>
            <a:ext cx="906439"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3962400" y="3850354"/>
            <a:ext cx="2288275" cy="23302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638800" y="3733800"/>
            <a:ext cx="64030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878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Excretory System</a:t>
            </a:r>
            <a:endParaRPr lang="en-US" dirty="0"/>
          </a:p>
        </p:txBody>
      </p:sp>
      <p:sp>
        <p:nvSpPr>
          <p:cNvPr id="3" name="Content Placeholder 2"/>
          <p:cNvSpPr>
            <a:spLocks noGrp="1"/>
          </p:cNvSpPr>
          <p:nvPr>
            <p:ph idx="1"/>
          </p:nvPr>
        </p:nvSpPr>
        <p:spPr>
          <a:xfrm>
            <a:off x="228600" y="914400"/>
            <a:ext cx="8686800" cy="1752600"/>
          </a:xfrm>
        </p:spPr>
        <p:txBody>
          <a:bodyPr>
            <a:normAutofit/>
          </a:bodyPr>
          <a:lstStyle/>
          <a:p>
            <a:pPr>
              <a:buNone/>
            </a:pPr>
            <a:r>
              <a:rPr lang="en-US" b="1" dirty="0" smtClean="0"/>
              <a:t>Major Organs/Parts Involved:</a:t>
            </a:r>
          </a:p>
          <a:p>
            <a:pPr>
              <a:buNone/>
            </a:pPr>
            <a:r>
              <a:rPr lang="en-US" dirty="0"/>
              <a:t> </a:t>
            </a:r>
            <a:r>
              <a:rPr lang="en-US" dirty="0" smtClean="0"/>
              <a:t>  </a:t>
            </a:r>
            <a:r>
              <a:rPr lang="en-US" sz="2800" dirty="0" smtClean="0">
                <a:solidFill>
                  <a:srgbClr val="FF0000"/>
                </a:solidFill>
              </a:rPr>
              <a:t>3. </a:t>
            </a:r>
            <a:r>
              <a:rPr lang="en-US" sz="2800" u="sng" dirty="0" smtClean="0">
                <a:solidFill>
                  <a:srgbClr val="FF0000"/>
                </a:solidFill>
              </a:rPr>
              <a:t>Urinary Bladder</a:t>
            </a:r>
            <a:r>
              <a:rPr lang="en-US" sz="2800" dirty="0" smtClean="0">
                <a:solidFill>
                  <a:srgbClr val="FF0000"/>
                </a:solidFill>
              </a:rPr>
              <a:t> </a:t>
            </a:r>
            <a:r>
              <a:rPr lang="en-US" sz="2800" dirty="0" smtClean="0"/>
              <a:t>– organ that collects urine</a:t>
            </a:r>
            <a:endParaRPr lang="en-US" sz="2800" dirty="0"/>
          </a:p>
        </p:txBody>
      </p:sp>
      <p:pic>
        <p:nvPicPr>
          <p:cNvPr id="4" name="Picture 3" descr="J:\Teachers &amp; Departments\Biology\Biology HHS 2012-2013\B 03 Human Body Systems &amp; Cell Differentiation\Body System Pics\excre sys 1.jpg"/>
          <p:cNvPicPr/>
          <p:nvPr/>
        </p:nvPicPr>
        <p:blipFill>
          <a:blip r:embed="rId3" cstate="print"/>
          <a:srcRect l="1460" r="2505"/>
          <a:stretch>
            <a:fillRect/>
          </a:stretch>
        </p:blipFill>
        <p:spPr bwMode="auto">
          <a:xfrm>
            <a:off x="1676400" y="2667000"/>
            <a:ext cx="5334000" cy="4114800"/>
          </a:xfrm>
          <a:prstGeom prst="rect">
            <a:avLst/>
          </a:prstGeom>
          <a:noFill/>
          <a:ln w="9525">
            <a:noFill/>
            <a:miter lim="800000"/>
            <a:headEnd/>
            <a:tailEnd/>
          </a:ln>
        </p:spPr>
      </p:pic>
      <p:sp>
        <p:nvSpPr>
          <p:cNvPr id="6" name="TextBox 5"/>
          <p:cNvSpPr txBox="1"/>
          <p:nvPr/>
        </p:nvSpPr>
        <p:spPr>
          <a:xfrm>
            <a:off x="6248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1295400" y="6326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5" name="TextBox 14"/>
          <p:cNvSpPr txBox="1"/>
          <p:nvPr/>
        </p:nvSpPr>
        <p:spPr>
          <a:xfrm>
            <a:off x="6248400" y="4796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248400" y="350301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Kidneys</a:t>
            </a:r>
            <a:endParaRPr lang="en-US" sz="2400" dirty="0"/>
          </a:p>
        </p:txBody>
      </p:sp>
      <p:sp>
        <p:nvSpPr>
          <p:cNvPr id="10" name="TextBox 9"/>
          <p:cNvSpPr txBox="1"/>
          <p:nvPr/>
        </p:nvSpPr>
        <p:spPr>
          <a:xfrm>
            <a:off x="6248400" y="4796135"/>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Ureters</a:t>
            </a:r>
            <a:endParaRPr lang="en-US" sz="2400" dirty="0"/>
          </a:p>
        </p:txBody>
      </p:sp>
      <p:cxnSp>
        <p:nvCxnSpPr>
          <p:cNvPr id="11" name="Straight Connector 10"/>
          <p:cNvCxnSpPr/>
          <p:nvPr/>
        </p:nvCxnSpPr>
        <p:spPr>
          <a:xfrm>
            <a:off x="4876800" y="6268577"/>
            <a:ext cx="1360227"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334000" y="5021830"/>
            <a:ext cx="90643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3962400" y="3850354"/>
            <a:ext cx="2288275" cy="23302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638800" y="3733800"/>
            <a:ext cx="64030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endCxn id="10" idx="1"/>
          </p:cNvCxnSpPr>
          <p:nvPr/>
        </p:nvCxnSpPr>
        <p:spPr>
          <a:xfrm flipV="1">
            <a:off x="4191000" y="5026968"/>
            <a:ext cx="2057400" cy="23083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6172200" y="60960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172200" y="609600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Urinary Bladder</a:t>
            </a:r>
            <a:endParaRPr lang="en-US" sz="2400" dirty="0">
              <a:solidFill>
                <a:srgbClr val="FF0000"/>
              </a:solidFill>
            </a:endParaRPr>
          </a:p>
        </p:txBody>
      </p:sp>
    </p:spTree>
    <p:extLst>
      <p:ext uri="{BB962C8B-B14F-4D97-AF65-F5344CB8AC3E}">
        <p14:creationId xmlns:p14="http://schemas.microsoft.com/office/powerpoint/2010/main" val="151855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713509"/>
          </a:xfrm>
        </p:spPr>
        <p:txBody>
          <a:bodyPr>
            <a:normAutofit/>
          </a:bodyPr>
          <a:lstStyle/>
          <a:p>
            <a:r>
              <a:rPr lang="en-US" sz="4000" dirty="0" err="1" smtClean="0"/>
              <a:t>Integumentary</a:t>
            </a:r>
            <a:r>
              <a:rPr lang="en-US" sz="4000" dirty="0" smtClean="0"/>
              <a:t> System</a:t>
            </a:r>
            <a:endParaRPr lang="en-US" sz="4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971800"/>
            <a:ext cx="685723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2983284"/>
            <a:ext cx="1981200" cy="461665"/>
          </a:xfrm>
          <a:prstGeom prst="rect">
            <a:avLst/>
          </a:prstGeom>
          <a:noFill/>
        </p:spPr>
        <p:txBody>
          <a:bodyPr wrap="square" rtlCol="0">
            <a:spAutoFit/>
          </a:bodyPr>
          <a:lstStyle/>
          <a:p>
            <a:pPr algn="ctr"/>
            <a:r>
              <a:rPr lang="en-US" sz="2400" b="1" dirty="0" smtClean="0">
                <a:solidFill>
                  <a:srgbClr val="FF0000"/>
                </a:solidFill>
              </a:rPr>
              <a:t>Hair</a:t>
            </a:r>
            <a:endParaRPr lang="en-US" sz="2400" b="1" dirty="0">
              <a:solidFill>
                <a:srgbClr val="FF0000"/>
              </a:solidFill>
            </a:endParaRPr>
          </a:p>
        </p:txBody>
      </p:sp>
      <p:sp>
        <p:nvSpPr>
          <p:cNvPr id="8" name="TextBox 7"/>
          <p:cNvSpPr txBox="1"/>
          <p:nvPr/>
        </p:nvSpPr>
        <p:spPr>
          <a:xfrm>
            <a:off x="6705600" y="4191000"/>
            <a:ext cx="2103010" cy="461665"/>
          </a:xfrm>
          <a:prstGeom prst="rect">
            <a:avLst/>
          </a:prstGeom>
          <a:noFill/>
        </p:spPr>
        <p:txBody>
          <a:bodyPr wrap="square" rtlCol="0">
            <a:spAutoFit/>
          </a:bodyPr>
          <a:lstStyle/>
          <a:p>
            <a:pPr algn="ctr"/>
            <a:r>
              <a:rPr lang="en-US" sz="2400" b="1" dirty="0" smtClean="0">
                <a:solidFill>
                  <a:srgbClr val="FF0000"/>
                </a:solidFill>
              </a:rPr>
              <a:t>Epidermis</a:t>
            </a:r>
            <a:endParaRPr lang="en-US" sz="2400" b="1" dirty="0">
              <a:solidFill>
                <a:srgbClr val="FF0000"/>
              </a:solidFill>
            </a:endParaRPr>
          </a:p>
        </p:txBody>
      </p:sp>
      <p:sp>
        <p:nvSpPr>
          <p:cNvPr id="3" name="Content Placeholder 2"/>
          <p:cNvSpPr>
            <a:spLocks noGrp="1"/>
          </p:cNvSpPr>
          <p:nvPr>
            <p:ph idx="1"/>
          </p:nvPr>
        </p:nvSpPr>
        <p:spPr>
          <a:xfrm>
            <a:off x="198393" y="685800"/>
            <a:ext cx="8686800" cy="5486400"/>
          </a:xfrm>
        </p:spPr>
        <p:txBody>
          <a:bodyPr/>
          <a:lstStyle/>
          <a:p>
            <a:pPr>
              <a:buNone/>
            </a:pPr>
            <a:r>
              <a:rPr lang="en-US" sz="2800" b="1" dirty="0" smtClean="0"/>
              <a:t>Skin has 3 Layers:</a:t>
            </a:r>
          </a:p>
          <a:p>
            <a:pPr>
              <a:buNone/>
            </a:pPr>
            <a:r>
              <a:rPr lang="en-US" sz="2400" dirty="0"/>
              <a:t> </a:t>
            </a:r>
            <a:r>
              <a:rPr lang="en-US" sz="2400" dirty="0" smtClean="0"/>
              <a:t>  2. </a:t>
            </a:r>
            <a:r>
              <a:rPr lang="en-US" sz="2800" u="sng" dirty="0">
                <a:solidFill>
                  <a:srgbClr val="FF0000"/>
                </a:solidFill>
              </a:rPr>
              <a:t>D</a:t>
            </a:r>
            <a:r>
              <a:rPr lang="en-US" sz="2800" u="sng" dirty="0" smtClean="0">
                <a:solidFill>
                  <a:srgbClr val="FF0000"/>
                </a:solidFill>
              </a:rPr>
              <a:t>ermis</a:t>
            </a:r>
            <a:r>
              <a:rPr lang="en-US" sz="2800" dirty="0" smtClean="0"/>
              <a:t> – </a:t>
            </a:r>
            <a:r>
              <a:rPr lang="en-US" sz="2800" b="1" dirty="0" smtClean="0"/>
              <a:t>middle layer</a:t>
            </a:r>
          </a:p>
          <a:p>
            <a:pPr>
              <a:buNone/>
            </a:pPr>
            <a:r>
              <a:rPr lang="en-US" sz="2800" dirty="0" smtClean="0"/>
              <a:t>		a. </a:t>
            </a:r>
            <a:r>
              <a:rPr lang="en-US" sz="2800" u="sng" dirty="0" smtClean="0">
                <a:solidFill>
                  <a:srgbClr val="FF0000"/>
                </a:solidFill>
              </a:rPr>
              <a:t>Sweat gland</a:t>
            </a:r>
            <a:r>
              <a:rPr lang="en-US" sz="2800" dirty="0" smtClean="0">
                <a:solidFill>
                  <a:srgbClr val="FF0000"/>
                </a:solidFill>
              </a:rPr>
              <a:t> </a:t>
            </a:r>
            <a:r>
              <a:rPr lang="en-US" sz="2800" dirty="0" smtClean="0"/>
              <a:t>– produces sweat</a:t>
            </a:r>
          </a:p>
          <a:p>
            <a:pPr>
              <a:buNone/>
            </a:pPr>
            <a:r>
              <a:rPr lang="en-US" sz="2800" dirty="0"/>
              <a:t>	</a:t>
            </a:r>
            <a:r>
              <a:rPr lang="en-US" sz="2800" dirty="0" smtClean="0"/>
              <a:t>	b. </a:t>
            </a:r>
            <a:r>
              <a:rPr lang="en-US" sz="2800" u="sng" dirty="0" smtClean="0">
                <a:solidFill>
                  <a:srgbClr val="FF0000"/>
                </a:solidFill>
              </a:rPr>
              <a:t>Sebaceous </a:t>
            </a:r>
            <a:r>
              <a:rPr lang="en-US" sz="2800" u="sng" dirty="0">
                <a:solidFill>
                  <a:srgbClr val="FF0000"/>
                </a:solidFill>
              </a:rPr>
              <a:t>gland</a:t>
            </a:r>
            <a:r>
              <a:rPr lang="en-US" sz="2800" dirty="0">
                <a:solidFill>
                  <a:srgbClr val="FF0000"/>
                </a:solidFill>
              </a:rPr>
              <a:t> </a:t>
            </a:r>
            <a:r>
              <a:rPr lang="en-US" sz="2800" dirty="0"/>
              <a:t>– produces </a:t>
            </a:r>
            <a:r>
              <a:rPr lang="en-US" sz="2800" dirty="0" smtClean="0"/>
              <a:t>oil</a:t>
            </a:r>
            <a:endParaRPr lang="en-US" sz="2800" dirty="0"/>
          </a:p>
          <a:p>
            <a:pPr>
              <a:buNone/>
            </a:pPr>
            <a:r>
              <a:rPr lang="en-US" sz="2800" dirty="0" smtClean="0"/>
              <a:t>		c. </a:t>
            </a:r>
            <a:r>
              <a:rPr lang="en-US" sz="2800" u="sng" dirty="0" smtClean="0">
                <a:solidFill>
                  <a:srgbClr val="FF0000"/>
                </a:solidFill>
              </a:rPr>
              <a:t>Hair follicle</a:t>
            </a:r>
            <a:r>
              <a:rPr lang="en-US" sz="2800" dirty="0" smtClean="0"/>
              <a:t>– </a:t>
            </a:r>
            <a:r>
              <a:rPr lang="en-US" sz="2800" dirty="0"/>
              <a:t>produces </a:t>
            </a:r>
            <a:r>
              <a:rPr lang="en-US" sz="2800" dirty="0" smtClean="0"/>
              <a:t>hair</a:t>
            </a:r>
            <a:endParaRPr lang="en-US" sz="2800" dirty="0"/>
          </a:p>
          <a:p>
            <a:pPr>
              <a:buNone/>
            </a:pPr>
            <a:endParaRPr lang="en-US" sz="3600" u="sng" dirty="0" smtClean="0"/>
          </a:p>
          <a:p>
            <a:pPr>
              <a:buNone/>
            </a:pPr>
            <a:endParaRPr lang="en-US" sz="3600" dirty="0">
              <a:solidFill>
                <a:srgbClr val="FF0000"/>
              </a:solidFill>
            </a:endParaRPr>
          </a:p>
          <a:p>
            <a:pPr>
              <a:buNone/>
            </a:pPr>
            <a:endParaRPr lang="en-US" sz="2800" dirty="0"/>
          </a:p>
        </p:txBody>
      </p:sp>
      <p:sp>
        <p:nvSpPr>
          <p:cNvPr id="7" name="TextBox 6"/>
          <p:cNvSpPr txBox="1"/>
          <p:nvPr/>
        </p:nvSpPr>
        <p:spPr>
          <a:xfrm>
            <a:off x="6735424" y="4724400"/>
            <a:ext cx="2103010" cy="461665"/>
          </a:xfrm>
          <a:prstGeom prst="rect">
            <a:avLst/>
          </a:prstGeom>
          <a:noFill/>
        </p:spPr>
        <p:txBody>
          <a:bodyPr wrap="square" rtlCol="0">
            <a:spAutoFit/>
          </a:bodyPr>
          <a:lstStyle/>
          <a:p>
            <a:pPr algn="ctr"/>
            <a:r>
              <a:rPr lang="en-US" sz="2400" b="1" dirty="0" smtClean="0">
                <a:solidFill>
                  <a:srgbClr val="FF0000"/>
                </a:solidFill>
              </a:rPr>
              <a:t>Dermis</a:t>
            </a:r>
            <a:endParaRPr lang="en-US" sz="2400" b="1" dirty="0">
              <a:solidFill>
                <a:srgbClr val="FF0000"/>
              </a:solidFill>
            </a:endParaRPr>
          </a:p>
        </p:txBody>
      </p:sp>
      <p:sp>
        <p:nvSpPr>
          <p:cNvPr id="9" name="TextBox 8"/>
          <p:cNvSpPr txBox="1"/>
          <p:nvPr/>
        </p:nvSpPr>
        <p:spPr>
          <a:xfrm>
            <a:off x="1905000" y="6167735"/>
            <a:ext cx="2109937" cy="461665"/>
          </a:xfrm>
          <a:prstGeom prst="rect">
            <a:avLst/>
          </a:prstGeom>
          <a:noFill/>
        </p:spPr>
        <p:txBody>
          <a:bodyPr wrap="square" rtlCol="0">
            <a:spAutoFit/>
          </a:bodyPr>
          <a:lstStyle/>
          <a:p>
            <a:pPr algn="ctr"/>
            <a:r>
              <a:rPr lang="en-US" sz="2400" b="1" dirty="0" smtClean="0">
                <a:solidFill>
                  <a:srgbClr val="FF0000"/>
                </a:solidFill>
              </a:rPr>
              <a:t>Hair Follicle</a:t>
            </a:r>
          </a:p>
        </p:txBody>
      </p:sp>
      <p:sp>
        <p:nvSpPr>
          <p:cNvPr id="10" name="TextBox 9"/>
          <p:cNvSpPr txBox="1"/>
          <p:nvPr/>
        </p:nvSpPr>
        <p:spPr>
          <a:xfrm>
            <a:off x="1524000" y="3500735"/>
            <a:ext cx="2560210" cy="461665"/>
          </a:xfrm>
          <a:prstGeom prst="rect">
            <a:avLst/>
          </a:prstGeom>
          <a:solidFill>
            <a:schemeClr val="bg1"/>
          </a:solidFill>
          <a:ln w="38100">
            <a:solidFill>
              <a:schemeClr val="tx1"/>
            </a:solidFill>
          </a:ln>
        </p:spPr>
        <p:txBody>
          <a:bodyPr wrap="square" rtlCol="0">
            <a:spAutoFit/>
          </a:bodyPr>
          <a:lstStyle/>
          <a:p>
            <a:pPr algn="ctr"/>
            <a:r>
              <a:rPr lang="en-US" sz="2400" b="1" dirty="0" smtClean="0">
                <a:solidFill>
                  <a:srgbClr val="FF0000"/>
                </a:solidFill>
              </a:rPr>
              <a:t>Sebaceous Gland</a:t>
            </a:r>
            <a:endParaRPr lang="en-US" sz="2400" b="1" dirty="0">
              <a:solidFill>
                <a:srgbClr val="FF0000"/>
              </a:solidFill>
            </a:endParaRPr>
          </a:p>
        </p:txBody>
      </p:sp>
      <p:sp>
        <p:nvSpPr>
          <p:cNvPr id="11" name="TextBox 10"/>
          <p:cNvSpPr txBox="1"/>
          <p:nvPr/>
        </p:nvSpPr>
        <p:spPr>
          <a:xfrm>
            <a:off x="5943600" y="6167735"/>
            <a:ext cx="2103010" cy="461665"/>
          </a:xfrm>
          <a:prstGeom prst="rect">
            <a:avLst/>
          </a:prstGeom>
          <a:noFill/>
        </p:spPr>
        <p:txBody>
          <a:bodyPr wrap="square" rtlCol="0">
            <a:spAutoFit/>
          </a:bodyPr>
          <a:lstStyle/>
          <a:p>
            <a:pPr algn="ctr"/>
            <a:r>
              <a:rPr lang="en-US" sz="2400" b="1" dirty="0" smtClean="0">
                <a:solidFill>
                  <a:srgbClr val="FF0000"/>
                </a:solidFill>
              </a:rPr>
              <a:t>Sweat Gland</a:t>
            </a:r>
            <a:endParaRPr lang="en-US" sz="2400" b="1" dirty="0">
              <a:solidFill>
                <a:srgbClr val="FF0000"/>
              </a:solidFill>
            </a:endParaRPr>
          </a:p>
        </p:txBody>
      </p:sp>
    </p:spTree>
    <p:extLst>
      <p:ext uri="{BB962C8B-B14F-4D97-AF65-F5344CB8AC3E}">
        <p14:creationId xmlns:p14="http://schemas.microsoft.com/office/powerpoint/2010/main" val="370784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Excretory System</a:t>
            </a:r>
            <a:endParaRPr lang="en-US" dirty="0"/>
          </a:p>
        </p:txBody>
      </p:sp>
      <p:sp>
        <p:nvSpPr>
          <p:cNvPr id="3" name="Content Placeholder 2"/>
          <p:cNvSpPr>
            <a:spLocks noGrp="1"/>
          </p:cNvSpPr>
          <p:nvPr>
            <p:ph idx="1"/>
          </p:nvPr>
        </p:nvSpPr>
        <p:spPr>
          <a:xfrm>
            <a:off x="228600" y="914400"/>
            <a:ext cx="8686800" cy="1752600"/>
          </a:xfrm>
        </p:spPr>
        <p:txBody>
          <a:bodyPr>
            <a:normAutofit/>
          </a:bodyPr>
          <a:lstStyle/>
          <a:p>
            <a:pPr>
              <a:buNone/>
            </a:pPr>
            <a:r>
              <a:rPr lang="en-US" b="1" dirty="0" smtClean="0"/>
              <a:t>Major Organs/Parts Involved:</a:t>
            </a:r>
          </a:p>
          <a:p>
            <a:pPr>
              <a:buNone/>
            </a:pPr>
            <a:r>
              <a:rPr lang="en-US" dirty="0"/>
              <a:t> </a:t>
            </a:r>
            <a:r>
              <a:rPr lang="en-US" dirty="0" smtClean="0"/>
              <a:t>  </a:t>
            </a:r>
            <a:r>
              <a:rPr lang="en-US" sz="2800" dirty="0">
                <a:solidFill>
                  <a:srgbClr val="FF0000"/>
                </a:solidFill>
              </a:rPr>
              <a:t>4</a:t>
            </a:r>
            <a:r>
              <a:rPr lang="en-US" sz="2800" dirty="0" smtClean="0">
                <a:solidFill>
                  <a:srgbClr val="FF0000"/>
                </a:solidFill>
              </a:rPr>
              <a:t>. </a:t>
            </a:r>
            <a:r>
              <a:rPr lang="en-US" sz="2800" u="sng" dirty="0" smtClean="0">
                <a:solidFill>
                  <a:srgbClr val="FF0000"/>
                </a:solidFill>
              </a:rPr>
              <a:t>Urethra</a:t>
            </a:r>
            <a:r>
              <a:rPr lang="en-US" sz="2800" dirty="0" smtClean="0">
                <a:solidFill>
                  <a:srgbClr val="FF0000"/>
                </a:solidFill>
              </a:rPr>
              <a:t> </a:t>
            </a:r>
            <a:r>
              <a:rPr lang="en-US" sz="2800" dirty="0" smtClean="0"/>
              <a:t>– connects urinary bladder with genitals </a:t>
            </a:r>
            <a:endParaRPr lang="en-US" sz="2800" dirty="0"/>
          </a:p>
        </p:txBody>
      </p:sp>
      <p:pic>
        <p:nvPicPr>
          <p:cNvPr id="4" name="Picture 3" descr="J:\Teachers &amp; Departments\Biology\Biology HHS 2012-2013\B 03 Human Body Systems &amp; Cell Differentiation\Body System Pics\excre sys 1.jpg"/>
          <p:cNvPicPr/>
          <p:nvPr/>
        </p:nvPicPr>
        <p:blipFill>
          <a:blip r:embed="rId3" cstate="print"/>
          <a:srcRect l="1460" r="2505"/>
          <a:stretch>
            <a:fillRect/>
          </a:stretch>
        </p:blipFill>
        <p:spPr bwMode="auto">
          <a:xfrm>
            <a:off x="1676400" y="2667000"/>
            <a:ext cx="5334000" cy="4114800"/>
          </a:xfrm>
          <a:prstGeom prst="rect">
            <a:avLst/>
          </a:prstGeom>
          <a:noFill/>
          <a:ln w="9525">
            <a:noFill/>
            <a:miter lim="800000"/>
            <a:headEnd/>
            <a:tailEnd/>
          </a:ln>
        </p:spPr>
      </p:pic>
      <p:sp>
        <p:nvSpPr>
          <p:cNvPr id="6" name="TextBox 5"/>
          <p:cNvSpPr txBox="1"/>
          <p:nvPr/>
        </p:nvSpPr>
        <p:spPr>
          <a:xfrm>
            <a:off x="6248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4" name="TextBox 13"/>
          <p:cNvSpPr txBox="1"/>
          <p:nvPr/>
        </p:nvSpPr>
        <p:spPr>
          <a:xfrm>
            <a:off x="6248400" y="601980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Urinary Bladder</a:t>
            </a:r>
            <a:endParaRPr lang="en-US" sz="2400" dirty="0"/>
          </a:p>
        </p:txBody>
      </p:sp>
      <p:sp>
        <p:nvSpPr>
          <p:cNvPr id="15" name="TextBox 14"/>
          <p:cNvSpPr txBox="1"/>
          <p:nvPr/>
        </p:nvSpPr>
        <p:spPr>
          <a:xfrm>
            <a:off x="6248400" y="4796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248400" y="350301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Kidneys</a:t>
            </a:r>
            <a:endParaRPr lang="en-US" sz="2400" dirty="0"/>
          </a:p>
        </p:txBody>
      </p:sp>
      <p:sp>
        <p:nvSpPr>
          <p:cNvPr id="10" name="TextBox 9"/>
          <p:cNvSpPr txBox="1"/>
          <p:nvPr/>
        </p:nvSpPr>
        <p:spPr>
          <a:xfrm>
            <a:off x="6248400" y="4796135"/>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Ureters</a:t>
            </a:r>
            <a:endParaRPr lang="en-US" sz="2400" dirty="0"/>
          </a:p>
        </p:txBody>
      </p:sp>
      <p:cxnSp>
        <p:nvCxnSpPr>
          <p:cNvPr id="11" name="Straight Connector 10"/>
          <p:cNvCxnSpPr/>
          <p:nvPr/>
        </p:nvCxnSpPr>
        <p:spPr>
          <a:xfrm>
            <a:off x="4876800" y="6268577"/>
            <a:ext cx="1360227"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334000" y="5021830"/>
            <a:ext cx="90643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3962400" y="3850354"/>
            <a:ext cx="2288275" cy="23302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638800" y="3733800"/>
            <a:ext cx="64030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endCxn id="10" idx="1"/>
          </p:cNvCxnSpPr>
          <p:nvPr/>
        </p:nvCxnSpPr>
        <p:spPr>
          <a:xfrm flipV="1">
            <a:off x="4191000" y="5026968"/>
            <a:ext cx="2057400" cy="23083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733800" y="6557664"/>
            <a:ext cx="9144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1295400" y="6326832"/>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1295400" y="632460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solidFill>
                  <a:srgbClr val="FF0000"/>
                </a:solidFill>
              </a:rPr>
              <a:t>Urethra</a:t>
            </a:r>
            <a:endParaRPr lang="en-US" sz="2400" dirty="0">
              <a:solidFill>
                <a:srgbClr val="FF0000"/>
              </a:solidFill>
            </a:endParaRPr>
          </a:p>
        </p:txBody>
      </p:sp>
    </p:spTree>
    <p:extLst>
      <p:ext uri="{BB962C8B-B14F-4D97-AF65-F5344CB8AC3E}">
        <p14:creationId xmlns:p14="http://schemas.microsoft.com/office/powerpoint/2010/main" val="160820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Excretory System</a:t>
            </a:r>
            <a:endParaRPr lang="en-US" dirty="0"/>
          </a:p>
        </p:txBody>
      </p:sp>
      <p:sp>
        <p:nvSpPr>
          <p:cNvPr id="3" name="Content Placeholder 2"/>
          <p:cNvSpPr>
            <a:spLocks noGrp="1"/>
          </p:cNvSpPr>
          <p:nvPr>
            <p:ph idx="1"/>
          </p:nvPr>
        </p:nvSpPr>
        <p:spPr>
          <a:xfrm>
            <a:off x="228600" y="914400"/>
            <a:ext cx="8686800" cy="1752600"/>
          </a:xfrm>
        </p:spPr>
        <p:txBody>
          <a:bodyPr>
            <a:normAutofit/>
          </a:bodyPr>
          <a:lstStyle/>
          <a:p>
            <a:pPr>
              <a:buNone/>
            </a:pPr>
            <a:r>
              <a:rPr lang="en-US" b="1" dirty="0" smtClean="0"/>
              <a:t>Major Organs/Parts Involved:</a:t>
            </a:r>
          </a:p>
          <a:p>
            <a:pPr>
              <a:buNone/>
            </a:pPr>
            <a:r>
              <a:rPr lang="en-US" dirty="0"/>
              <a:t> </a:t>
            </a:r>
            <a:r>
              <a:rPr lang="en-US" dirty="0" smtClean="0"/>
              <a:t>  </a:t>
            </a:r>
            <a:r>
              <a:rPr lang="en-US" sz="2800" dirty="0" smtClean="0">
                <a:solidFill>
                  <a:srgbClr val="FF0000"/>
                </a:solidFill>
              </a:rPr>
              <a:t>5. </a:t>
            </a:r>
            <a:r>
              <a:rPr lang="en-US" sz="2800" u="sng" dirty="0" smtClean="0">
                <a:solidFill>
                  <a:srgbClr val="FF0000"/>
                </a:solidFill>
              </a:rPr>
              <a:t>Renal Artery</a:t>
            </a:r>
            <a:r>
              <a:rPr lang="en-US" sz="2800" dirty="0" smtClean="0">
                <a:solidFill>
                  <a:srgbClr val="FF0000"/>
                </a:solidFill>
              </a:rPr>
              <a:t> </a:t>
            </a:r>
            <a:r>
              <a:rPr lang="en-US" sz="2800" dirty="0" smtClean="0"/>
              <a:t>– carries blood to kidneys </a:t>
            </a:r>
          </a:p>
          <a:p>
            <a:pPr>
              <a:buNone/>
            </a:pPr>
            <a:r>
              <a:rPr lang="en-US" sz="2800" dirty="0" smtClean="0">
                <a:solidFill>
                  <a:srgbClr val="FF0000"/>
                </a:solidFill>
              </a:rPr>
              <a:t>   6. </a:t>
            </a:r>
            <a:r>
              <a:rPr lang="en-US" sz="2800" u="sng" dirty="0">
                <a:solidFill>
                  <a:srgbClr val="FF0000"/>
                </a:solidFill>
              </a:rPr>
              <a:t>Renal </a:t>
            </a:r>
            <a:r>
              <a:rPr lang="en-US" sz="2800" u="sng" dirty="0" smtClean="0">
                <a:solidFill>
                  <a:srgbClr val="FF0000"/>
                </a:solidFill>
              </a:rPr>
              <a:t>Vein</a:t>
            </a:r>
            <a:r>
              <a:rPr lang="en-US" sz="2800" dirty="0" smtClean="0">
                <a:solidFill>
                  <a:srgbClr val="FF0000"/>
                </a:solidFill>
              </a:rPr>
              <a:t> </a:t>
            </a:r>
            <a:r>
              <a:rPr lang="en-US" sz="2800" dirty="0"/>
              <a:t>– carries blood </a:t>
            </a:r>
            <a:r>
              <a:rPr lang="en-US" sz="2800" dirty="0" smtClean="0"/>
              <a:t>away from </a:t>
            </a:r>
            <a:r>
              <a:rPr lang="en-US" sz="2800" dirty="0"/>
              <a:t>kidneys</a:t>
            </a:r>
          </a:p>
        </p:txBody>
      </p:sp>
      <p:pic>
        <p:nvPicPr>
          <p:cNvPr id="4" name="Picture 3" descr="J:\Teachers &amp; Departments\Biology\Biology HHS 2012-2013\B 03 Human Body Systems &amp; Cell Differentiation\Body System Pics\excre sys 1.jpg"/>
          <p:cNvPicPr/>
          <p:nvPr/>
        </p:nvPicPr>
        <p:blipFill>
          <a:blip r:embed="rId3" cstate="print"/>
          <a:srcRect l="1460" r="2505"/>
          <a:stretch>
            <a:fillRect/>
          </a:stretch>
        </p:blipFill>
        <p:spPr bwMode="auto">
          <a:xfrm>
            <a:off x="1676400" y="2667000"/>
            <a:ext cx="5334000" cy="4114800"/>
          </a:xfrm>
          <a:prstGeom prst="rect">
            <a:avLst/>
          </a:prstGeom>
          <a:noFill/>
          <a:ln w="9525">
            <a:noFill/>
            <a:miter lim="800000"/>
            <a:headEnd/>
            <a:tailEnd/>
          </a:ln>
        </p:spPr>
      </p:pic>
      <p:sp>
        <p:nvSpPr>
          <p:cNvPr id="6" name="TextBox 5"/>
          <p:cNvSpPr txBox="1"/>
          <p:nvPr/>
        </p:nvSpPr>
        <p:spPr>
          <a:xfrm>
            <a:off x="6248400" y="3505200"/>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3" name="TextBox 12"/>
          <p:cNvSpPr txBox="1"/>
          <p:nvPr/>
        </p:nvSpPr>
        <p:spPr>
          <a:xfrm>
            <a:off x="1295400" y="6326832"/>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Urethra</a:t>
            </a:r>
            <a:endParaRPr lang="en-US" sz="2400" dirty="0"/>
          </a:p>
        </p:txBody>
      </p:sp>
      <p:sp>
        <p:nvSpPr>
          <p:cNvPr id="14" name="TextBox 13"/>
          <p:cNvSpPr txBox="1"/>
          <p:nvPr/>
        </p:nvSpPr>
        <p:spPr>
          <a:xfrm>
            <a:off x="6248400" y="601980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Urinary Bladder</a:t>
            </a:r>
            <a:endParaRPr lang="en-US" sz="2400" dirty="0"/>
          </a:p>
        </p:txBody>
      </p:sp>
      <p:sp>
        <p:nvSpPr>
          <p:cNvPr id="15" name="TextBox 14"/>
          <p:cNvSpPr txBox="1"/>
          <p:nvPr/>
        </p:nvSpPr>
        <p:spPr>
          <a:xfrm>
            <a:off x="6248400" y="4796135"/>
            <a:ext cx="2438400" cy="461665"/>
          </a:xfrm>
          <a:prstGeom prst="rect">
            <a:avLst/>
          </a:prstGeom>
          <a:solidFill>
            <a:schemeClr val="bg1"/>
          </a:solidFill>
          <a:ln w="28575">
            <a:solidFill>
              <a:schemeClr val="tx1"/>
            </a:solidFill>
          </a:ln>
        </p:spPr>
        <p:txBody>
          <a:bodyPr wrap="square" rtlCol="0">
            <a:spAutoFit/>
          </a:bodyPr>
          <a:lstStyle/>
          <a:p>
            <a:pPr algn="ctr"/>
            <a:endParaRPr lang="en-US" sz="2400" dirty="0"/>
          </a:p>
        </p:txBody>
      </p:sp>
      <p:sp>
        <p:nvSpPr>
          <p:cNvPr id="16" name="TextBox 15"/>
          <p:cNvSpPr txBox="1"/>
          <p:nvPr/>
        </p:nvSpPr>
        <p:spPr>
          <a:xfrm>
            <a:off x="6248400" y="3503010"/>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Kidneys</a:t>
            </a:r>
            <a:endParaRPr lang="en-US" sz="2400" dirty="0"/>
          </a:p>
        </p:txBody>
      </p:sp>
      <p:sp>
        <p:nvSpPr>
          <p:cNvPr id="10" name="TextBox 9"/>
          <p:cNvSpPr txBox="1"/>
          <p:nvPr/>
        </p:nvSpPr>
        <p:spPr>
          <a:xfrm>
            <a:off x="6248400" y="4796135"/>
            <a:ext cx="2438400" cy="461665"/>
          </a:xfrm>
          <a:prstGeom prst="rect">
            <a:avLst/>
          </a:prstGeom>
          <a:solidFill>
            <a:schemeClr val="bg1"/>
          </a:solidFill>
          <a:ln w="28575">
            <a:solidFill>
              <a:schemeClr val="tx1"/>
            </a:solidFill>
          </a:ln>
        </p:spPr>
        <p:txBody>
          <a:bodyPr wrap="square" rtlCol="0">
            <a:spAutoFit/>
          </a:bodyPr>
          <a:lstStyle/>
          <a:p>
            <a:pPr algn="ctr"/>
            <a:r>
              <a:rPr lang="en-US" sz="2400" dirty="0" smtClean="0"/>
              <a:t>Ureters</a:t>
            </a:r>
            <a:endParaRPr lang="en-US" sz="2400" dirty="0"/>
          </a:p>
        </p:txBody>
      </p:sp>
      <p:cxnSp>
        <p:nvCxnSpPr>
          <p:cNvPr id="11" name="Straight Connector 10"/>
          <p:cNvCxnSpPr/>
          <p:nvPr/>
        </p:nvCxnSpPr>
        <p:spPr>
          <a:xfrm>
            <a:off x="4876800" y="6268577"/>
            <a:ext cx="1360227"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334000" y="5021830"/>
            <a:ext cx="90643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3962400" y="3850354"/>
            <a:ext cx="2288275" cy="23302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638800" y="3733800"/>
            <a:ext cx="64030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endCxn id="10" idx="1"/>
          </p:cNvCxnSpPr>
          <p:nvPr/>
        </p:nvCxnSpPr>
        <p:spPr>
          <a:xfrm flipV="1">
            <a:off x="4191000" y="5026968"/>
            <a:ext cx="2057400" cy="23083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733800" y="6557664"/>
            <a:ext cx="914400"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1905000" y="2895600"/>
            <a:ext cx="1600200" cy="461665"/>
          </a:xfrm>
          <a:prstGeom prst="rect">
            <a:avLst/>
          </a:prstGeom>
          <a:solidFill>
            <a:schemeClr val="bg1">
              <a:alpha val="0"/>
            </a:schemeClr>
          </a:solidFill>
          <a:ln w="28575">
            <a:solidFill>
              <a:srgbClr val="FF0000"/>
            </a:solidFill>
          </a:ln>
        </p:spPr>
        <p:txBody>
          <a:bodyPr wrap="square" rtlCol="0">
            <a:spAutoFit/>
          </a:bodyPr>
          <a:lstStyle/>
          <a:p>
            <a:pPr algn="ctr"/>
            <a:endParaRPr lang="en-US" sz="2400" dirty="0"/>
          </a:p>
        </p:txBody>
      </p:sp>
    </p:spTree>
    <p:extLst>
      <p:ext uri="{BB962C8B-B14F-4D97-AF65-F5344CB8AC3E}">
        <p14:creationId xmlns:p14="http://schemas.microsoft.com/office/powerpoint/2010/main" val="189473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Excretory System</a:t>
            </a:r>
            <a:endParaRPr lang="en-US" dirty="0"/>
          </a:p>
        </p:txBody>
      </p:sp>
      <p:sp>
        <p:nvSpPr>
          <p:cNvPr id="3" name="Content Placeholder 2"/>
          <p:cNvSpPr>
            <a:spLocks noGrp="1"/>
          </p:cNvSpPr>
          <p:nvPr>
            <p:ph idx="1"/>
          </p:nvPr>
        </p:nvSpPr>
        <p:spPr>
          <a:xfrm>
            <a:off x="457200" y="990600"/>
            <a:ext cx="8229600" cy="5105400"/>
          </a:xfrm>
        </p:spPr>
        <p:txBody>
          <a:bodyPr/>
          <a:lstStyle/>
          <a:p>
            <a:pPr>
              <a:buNone/>
            </a:pPr>
            <a:r>
              <a:rPr lang="en-US" b="1" dirty="0" smtClean="0"/>
              <a:t>Functions/Roles:</a:t>
            </a:r>
          </a:p>
          <a:p>
            <a:pPr>
              <a:buNone/>
            </a:pPr>
            <a:r>
              <a:rPr lang="en-US" dirty="0">
                <a:solidFill>
                  <a:srgbClr val="FF0000"/>
                </a:solidFill>
              </a:rPr>
              <a:t>	</a:t>
            </a:r>
            <a:r>
              <a:rPr lang="en-US" dirty="0" smtClean="0">
                <a:solidFill>
                  <a:srgbClr val="FF0000"/>
                </a:solidFill>
              </a:rPr>
              <a:t>1. Filter blood of liquid waste</a:t>
            </a:r>
          </a:p>
          <a:p>
            <a:pPr>
              <a:buNone/>
            </a:pPr>
            <a:r>
              <a:rPr lang="en-US" dirty="0">
                <a:solidFill>
                  <a:srgbClr val="FF0000"/>
                </a:solidFill>
              </a:rPr>
              <a:t>	</a:t>
            </a:r>
            <a:r>
              <a:rPr lang="en-US" dirty="0" smtClean="0">
                <a:solidFill>
                  <a:srgbClr val="FF0000"/>
                </a:solidFill>
              </a:rPr>
              <a:t>2. Removal of liquid waste from body</a:t>
            </a:r>
          </a:p>
          <a:p>
            <a:pPr>
              <a:buNone/>
            </a:pPr>
            <a:endParaRPr lang="en-US" sz="2800" dirty="0"/>
          </a:p>
        </p:txBody>
      </p:sp>
      <p:pic>
        <p:nvPicPr>
          <p:cNvPr id="4098" name="Picture 2" descr="C:\Users\perdue\Downloads\excre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700528"/>
            <a:ext cx="4876800" cy="41574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endthelie.com/wp-content/uploads/2011/08/kidney-transpl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1242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18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Excretory System</a:t>
            </a:r>
            <a:endParaRPr lang="en-US" dirty="0"/>
          </a:p>
        </p:txBody>
      </p:sp>
      <p:sp>
        <p:nvSpPr>
          <p:cNvPr id="3" name="Content Placeholder 2"/>
          <p:cNvSpPr>
            <a:spLocks noGrp="1"/>
          </p:cNvSpPr>
          <p:nvPr>
            <p:ph idx="1"/>
          </p:nvPr>
        </p:nvSpPr>
        <p:spPr>
          <a:xfrm>
            <a:off x="152400" y="990600"/>
            <a:ext cx="8839200" cy="5105400"/>
          </a:xfrm>
        </p:spPr>
        <p:txBody>
          <a:bodyPr/>
          <a:lstStyle/>
          <a:p>
            <a:pPr>
              <a:buNone/>
            </a:pPr>
            <a:r>
              <a:rPr lang="en-US" b="1" dirty="0" smtClean="0"/>
              <a:t>Diseases/Disorders:</a:t>
            </a:r>
          </a:p>
          <a:p>
            <a:pPr>
              <a:buNone/>
            </a:pPr>
            <a:r>
              <a:rPr lang="en-US" sz="2800" dirty="0">
                <a:solidFill>
                  <a:srgbClr val="FF0000"/>
                </a:solidFill>
              </a:rPr>
              <a:t>	</a:t>
            </a:r>
            <a:r>
              <a:rPr lang="en-US" sz="2800" dirty="0" smtClean="0">
                <a:solidFill>
                  <a:srgbClr val="FF0000"/>
                </a:solidFill>
              </a:rPr>
              <a:t>1. </a:t>
            </a:r>
            <a:r>
              <a:rPr lang="en-US" sz="2800" u="sng" dirty="0" smtClean="0">
                <a:solidFill>
                  <a:srgbClr val="FF0000"/>
                </a:solidFill>
              </a:rPr>
              <a:t>Kidney stones</a:t>
            </a:r>
            <a:r>
              <a:rPr lang="en-US" sz="2800" dirty="0" smtClean="0">
                <a:solidFill>
                  <a:srgbClr val="FF0000"/>
                </a:solidFill>
              </a:rPr>
              <a:t> </a:t>
            </a:r>
            <a:r>
              <a:rPr lang="en-US" sz="2800" dirty="0" smtClean="0"/>
              <a:t>– solid mass formed </a:t>
            </a:r>
            <a:r>
              <a:rPr lang="en-US" sz="2800" dirty="0"/>
              <a:t>in </a:t>
            </a:r>
            <a:r>
              <a:rPr lang="en-US" sz="2800" dirty="0" smtClean="0"/>
              <a:t>kidneys due </a:t>
            </a:r>
            <a:r>
              <a:rPr lang="en-US" sz="2800" dirty="0"/>
              <a:t>to </a:t>
            </a:r>
            <a:endParaRPr lang="en-US" sz="2800" dirty="0" smtClean="0"/>
          </a:p>
          <a:p>
            <a:pPr>
              <a:buNone/>
            </a:pPr>
            <a:r>
              <a:rPr lang="en-US" sz="2800" dirty="0" smtClean="0"/>
              <a:t>         low fluid intake and high intake of </a:t>
            </a:r>
            <a:r>
              <a:rPr lang="en-US" sz="2800" dirty="0"/>
              <a:t>protein</a:t>
            </a:r>
            <a:r>
              <a:rPr lang="en-US" sz="2800" dirty="0" smtClean="0"/>
              <a:t>, </a:t>
            </a:r>
            <a:r>
              <a:rPr lang="en-US" sz="2800" dirty="0"/>
              <a:t>Na, </a:t>
            </a:r>
            <a:r>
              <a:rPr lang="en-US" sz="2800" dirty="0" smtClean="0"/>
              <a:t>cokes,         </a:t>
            </a:r>
          </a:p>
          <a:p>
            <a:pPr>
              <a:buNone/>
            </a:pPr>
            <a:r>
              <a:rPr lang="en-US" sz="2800" dirty="0"/>
              <a:t> </a:t>
            </a:r>
            <a:r>
              <a:rPr lang="en-US" sz="2800" dirty="0" smtClean="0"/>
              <a:t>        etc. </a:t>
            </a:r>
            <a:r>
              <a:rPr lang="en-US" dirty="0">
                <a:solidFill>
                  <a:srgbClr val="FF0000"/>
                </a:solidFill>
              </a:rPr>
              <a:t>	</a:t>
            </a:r>
            <a:endParaRPr lang="en-US" sz="2800" dirty="0"/>
          </a:p>
        </p:txBody>
      </p:sp>
      <p:pic>
        <p:nvPicPr>
          <p:cNvPr id="5124" name="Picture 4" descr="http://www.precisionnutrition.com/wordpress/wp-content/uploads/2010/10/kidney-ston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17460"/>
            <a:ext cx="4622199" cy="347925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precisionnutrition.com/wordpress/wp-content/uploads/2010/10/kidney_stone_s6_treatme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21" t="23174" r="6017" b="9928"/>
          <a:stretch/>
        </p:blipFill>
        <p:spPr bwMode="auto">
          <a:xfrm>
            <a:off x="4967785" y="4042688"/>
            <a:ext cx="3895206" cy="1977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3217460"/>
            <a:ext cx="19050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Kidney Stone = OUCH!!</a:t>
            </a:r>
            <a:endParaRPr lang="en-US" sz="2000" dirty="0"/>
          </a:p>
        </p:txBody>
      </p:sp>
      <p:cxnSp>
        <p:nvCxnSpPr>
          <p:cNvPr id="6" name="Straight Arrow Connector 5"/>
          <p:cNvCxnSpPr>
            <a:stCxn id="4" idx="2"/>
          </p:cNvCxnSpPr>
          <p:nvPr/>
        </p:nvCxnSpPr>
        <p:spPr>
          <a:xfrm>
            <a:off x="7048500" y="3925346"/>
            <a:ext cx="266700" cy="49425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01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linds(horizontal)">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par>
                                <p:cTn id="23" presetID="3"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nodeType="withEffect">
                                  <p:stCondLst>
                                    <p:cond delay="0"/>
                                  </p:stCondLst>
                                  <p:childTnLst>
                                    <p:set>
                                      <p:cBhvr>
                                        <p:cTn id="27" dur="1" fill="hold">
                                          <p:stCondLst>
                                            <p:cond delay="0"/>
                                          </p:stCondLst>
                                        </p:cTn>
                                        <p:tgtEl>
                                          <p:spTgt spid="5126"/>
                                        </p:tgtEl>
                                        <p:attrNameLst>
                                          <p:attrName>style.visibility</p:attrName>
                                        </p:attrNameLst>
                                      </p:cBhvr>
                                      <p:to>
                                        <p:strVal val="visible"/>
                                      </p:to>
                                    </p:set>
                                    <p:animEffect transition="in" filter="blinds(horizontal)">
                                      <p:cBhvr>
                                        <p:cTn id="28"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Excretory System</a:t>
            </a:r>
            <a:endParaRPr lang="en-US" dirty="0"/>
          </a:p>
        </p:txBody>
      </p:sp>
      <p:sp>
        <p:nvSpPr>
          <p:cNvPr id="3" name="Content Placeholder 2"/>
          <p:cNvSpPr>
            <a:spLocks noGrp="1"/>
          </p:cNvSpPr>
          <p:nvPr>
            <p:ph idx="1"/>
          </p:nvPr>
        </p:nvSpPr>
        <p:spPr>
          <a:xfrm>
            <a:off x="152400" y="990600"/>
            <a:ext cx="8839200" cy="5105400"/>
          </a:xfrm>
        </p:spPr>
        <p:txBody>
          <a:bodyPr/>
          <a:lstStyle/>
          <a:p>
            <a:pPr>
              <a:buNone/>
            </a:pPr>
            <a:r>
              <a:rPr lang="en-US" b="1" dirty="0" smtClean="0"/>
              <a:t>Diseases/Disorders:</a:t>
            </a:r>
          </a:p>
          <a:p>
            <a:pPr>
              <a:buNone/>
            </a:pPr>
            <a:r>
              <a:rPr lang="en-US" dirty="0">
                <a:solidFill>
                  <a:srgbClr val="FF0000"/>
                </a:solidFill>
              </a:rPr>
              <a:t>	</a:t>
            </a:r>
            <a:r>
              <a:rPr lang="en-US" sz="2800" dirty="0">
                <a:solidFill>
                  <a:srgbClr val="FF0000"/>
                </a:solidFill>
              </a:rPr>
              <a:t>2</a:t>
            </a:r>
            <a:r>
              <a:rPr lang="en-US" sz="2800" dirty="0" smtClean="0">
                <a:solidFill>
                  <a:srgbClr val="FF0000"/>
                </a:solidFill>
              </a:rPr>
              <a:t>. </a:t>
            </a:r>
            <a:r>
              <a:rPr lang="en-US" sz="2800" u="sng" dirty="0" smtClean="0">
                <a:solidFill>
                  <a:srgbClr val="FF0000"/>
                </a:solidFill>
              </a:rPr>
              <a:t>Urinary Tract Infection</a:t>
            </a:r>
            <a:r>
              <a:rPr lang="en-US" sz="2800" dirty="0" smtClean="0">
                <a:solidFill>
                  <a:srgbClr val="FF0000"/>
                </a:solidFill>
              </a:rPr>
              <a:t> </a:t>
            </a:r>
            <a:r>
              <a:rPr lang="en-US" sz="2800" dirty="0" smtClean="0"/>
              <a:t>– bacterial </a:t>
            </a:r>
            <a:r>
              <a:rPr lang="en-US" sz="2800" dirty="0"/>
              <a:t>infection </a:t>
            </a:r>
            <a:r>
              <a:rPr lang="en-US" sz="2800" dirty="0" smtClean="0"/>
              <a:t>that affects</a:t>
            </a:r>
          </a:p>
          <a:p>
            <a:pPr>
              <a:buNone/>
            </a:pPr>
            <a:r>
              <a:rPr lang="en-US" sz="2800" dirty="0" smtClean="0"/>
              <a:t>         part of urinary tract; painful </a:t>
            </a:r>
            <a:r>
              <a:rPr lang="en-US" sz="2800" dirty="0"/>
              <a:t>urination; often due to</a:t>
            </a:r>
            <a:endParaRPr lang="en-US" sz="2800" dirty="0" smtClean="0"/>
          </a:p>
          <a:p>
            <a:pPr>
              <a:buNone/>
            </a:pPr>
            <a:r>
              <a:rPr lang="en-US" sz="2800" dirty="0" smtClean="0"/>
              <a:t>         excessive sexual intercourse</a:t>
            </a:r>
            <a:endParaRPr lang="en-US" sz="2400" dirty="0"/>
          </a:p>
        </p:txBody>
      </p:sp>
      <p:pic>
        <p:nvPicPr>
          <p:cNvPr id="6146" name="Picture 2" descr="http://upload.wikimedia.org/wikipedia/commons/thumb/2/29/Pyuria2011.JPG/220px-Pyuria2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124200"/>
            <a:ext cx="209550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3.bp.blogspot.com/-jzj4Rxr9Wo4/TfD7ckctubI/AAAAAAAADzs/pwFz235V2Ks/s1600/E_+Col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152" y="3294228"/>
            <a:ext cx="4286250" cy="3543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45206" y="6324600"/>
            <a:ext cx="1371600" cy="461665"/>
          </a:xfrm>
          <a:prstGeom prst="rect">
            <a:avLst/>
          </a:prstGeom>
          <a:noFill/>
          <a:ln w="28575">
            <a:solidFill>
              <a:schemeClr val="tx1"/>
            </a:solidFill>
          </a:ln>
        </p:spPr>
        <p:txBody>
          <a:bodyPr wrap="square" rtlCol="0">
            <a:spAutoFit/>
          </a:bodyPr>
          <a:lstStyle/>
          <a:p>
            <a:pPr algn="ctr"/>
            <a:r>
              <a:rPr lang="en-US" sz="2400" b="1" dirty="0" smtClean="0"/>
              <a:t>E. coli</a:t>
            </a:r>
            <a:endParaRPr lang="en-US" sz="2400" b="1" dirty="0"/>
          </a:p>
        </p:txBody>
      </p:sp>
      <p:cxnSp>
        <p:nvCxnSpPr>
          <p:cNvPr id="7" name="Straight Arrow Connector 6"/>
          <p:cNvCxnSpPr>
            <a:stCxn id="5" idx="1"/>
          </p:cNvCxnSpPr>
          <p:nvPr/>
        </p:nvCxnSpPr>
        <p:spPr>
          <a:xfrm flipH="1" flipV="1">
            <a:off x="2903277" y="5065878"/>
            <a:ext cx="2241929" cy="14895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057400" y="5410200"/>
            <a:ext cx="3087806" cy="11452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83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circle(in)">
                                      <p:cBhvr>
                                        <p:cTn id="25"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Excretory System</a:t>
            </a:r>
            <a:endParaRPr lang="en-US" dirty="0"/>
          </a:p>
        </p:txBody>
      </p:sp>
      <p:sp>
        <p:nvSpPr>
          <p:cNvPr id="3" name="Content Placeholder 2"/>
          <p:cNvSpPr>
            <a:spLocks noGrp="1"/>
          </p:cNvSpPr>
          <p:nvPr>
            <p:ph idx="1"/>
          </p:nvPr>
        </p:nvSpPr>
        <p:spPr>
          <a:xfrm>
            <a:off x="152400" y="914400"/>
            <a:ext cx="8763000" cy="5105400"/>
          </a:xfrm>
        </p:spPr>
        <p:txBody>
          <a:bodyPr/>
          <a:lstStyle/>
          <a:p>
            <a:pPr>
              <a:buNone/>
            </a:pPr>
            <a:r>
              <a:rPr lang="en-US" b="1" dirty="0" smtClean="0"/>
              <a:t>Diseases/Disorders:</a:t>
            </a:r>
          </a:p>
          <a:p>
            <a:pPr>
              <a:buNone/>
            </a:pPr>
            <a:r>
              <a:rPr lang="en-US" sz="2800" dirty="0">
                <a:solidFill>
                  <a:srgbClr val="FF0000"/>
                </a:solidFill>
              </a:rPr>
              <a:t>	</a:t>
            </a:r>
            <a:r>
              <a:rPr lang="en-US" sz="2800" dirty="0" smtClean="0">
                <a:solidFill>
                  <a:srgbClr val="FF0000"/>
                </a:solidFill>
              </a:rPr>
              <a:t>3. </a:t>
            </a:r>
            <a:r>
              <a:rPr lang="en-US" sz="2800" u="sng" dirty="0" smtClean="0">
                <a:solidFill>
                  <a:srgbClr val="FF0000"/>
                </a:solidFill>
              </a:rPr>
              <a:t>Dialysis</a:t>
            </a:r>
            <a:r>
              <a:rPr lang="en-US" sz="2800" dirty="0" smtClean="0">
                <a:solidFill>
                  <a:srgbClr val="FF0000"/>
                </a:solidFill>
              </a:rPr>
              <a:t> </a:t>
            </a:r>
            <a:r>
              <a:rPr lang="en-US" sz="2800" dirty="0" smtClean="0"/>
              <a:t>– process for removing waste </a:t>
            </a:r>
            <a:r>
              <a:rPr lang="en-US" sz="2800" dirty="0"/>
              <a:t>and </a:t>
            </a:r>
            <a:r>
              <a:rPr lang="en-US" sz="2800" dirty="0" smtClean="0"/>
              <a:t>excess H</a:t>
            </a:r>
            <a:r>
              <a:rPr lang="en-US" sz="2800" baseline="-25000" dirty="0" smtClean="0"/>
              <a:t>2</a:t>
            </a:r>
            <a:r>
              <a:rPr lang="en-US" sz="2800" dirty="0" smtClean="0"/>
              <a:t>O</a:t>
            </a:r>
            <a:r>
              <a:rPr lang="en-US" sz="2800" dirty="0"/>
              <a:t>; </a:t>
            </a:r>
            <a:endParaRPr lang="en-US" sz="2800" dirty="0" smtClean="0"/>
          </a:p>
          <a:p>
            <a:pPr>
              <a:buNone/>
            </a:pPr>
            <a:r>
              <a:rPr lang="en-US" sz="2800" dirty="0" smtClean="0"/>
              <a:t>         artificial replacement for </a:t>
            </a:r>
            <a:r>
              <a:rPr lang="en-US" sz="2800" dirty="0"/>
              <a:t>lost </a:t>
            </a:r>
            <a:r>
              <a:rPr lang="en-US" sz="2800" dirty="0" smtClean="0"/>
              <a:t>kidney function/renal</a:t>
            </a:r>
          </a:p>
          <a:p>
            <a:pPr>
              <a:buNone/>
            </a:pPr>
            <a:r>
              <a:rPr lang="en-US" sz="2800" dirty="0"/>
              <a:t> </a:t>
            </a:r>
            <a:r>
              <a:rPr lang="en-US" sz="2800" dirty="0" smtClean="0"/>
              <a:t>        failure</a:t>
            </a:r>
            <a:endParaRPr lang="en-US" sz="2400" dirty="0"/>
          </a:p>
          <a:p>
            <a:pPr>
              <a:buNone/>
            </a:pPr>
            <a:endParaRPr lang="en-US" sz="2800" dirty="0" smtClean="0"/>
          </a:p>
          <a:p>
            <a:pPr>
              <a:buNone/>
            </a:pPr>
            <a:r>
              <a:rPr lang="en-US" sz="2800" dirty="0"/>
              <a:t> </a:t>
            </a:r>
            <a:r>
              <a:rPr lang="en-US" sz="2800" dirty="0" smtClean="0"/>
              <a:t>        </a:t>
            </a:r>
            <a:endParaRPr lang="en-US" sz="2400" dirty="0"/>
          </a:p>
        </p:txBody>
      </p:sp>
      <p:pic>
        <p:nvPicPr>
          <p:cNvPr id="7170" name="Picture 2" descr="http://benfranklin.org/wp-content/uploads/2008/12/0207_em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902424"/>
            <a:ext cx="3124200" cy="379902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mages.tutorvista.com/content/excretion-and-osmoregulation/dialysis-process-in-ma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98" y="3129429"/>
            <a:ext cx="4877184" cy="357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41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pPr algn="l"/>
            <a:r>
              <a:rPr lang="en-US" b="1" dirty="0" smtClean="0"/>
              <a:t>Connection:</a:t>
            </a:r>
            <a:endParaRPr lang="en-US" b="1" dirty="0"/>
          </a:p>
        </p:txBody>
      </p:sp>
      <p:sp>
        <p:nvSpPr>
          <p:cNvPr id="3" name="Content Placeholder 2"/>
          <p:cNvSpPr>
            <a:spLocks noGrp="1"/>
          </p:cNvSpPr>
          <p:nvPr>
            <p:ph idx="1"/>
          </p:nvPr>
        </p:nvSpPr>
        <p:spPr>
          <a:xfrm>
            <a:off x="152400" y="1447800"/>
            <a:ext cx="8839200" cy="4525963"/>
          </a:xfrm>
        </p:spPr>
        <p:txBody>
          <a:bodyPr>
            <a:normAutofit/>
          </a:bodyPr>
          <a:lstStyle/>
          <a:p>
            <a:pPr marL="0" indent="0">
              <a:buNone/>
            </a:pPr>
            <a:r>
              <a:rPr lang="en-US" dirty="0" smtClean="0"/>
              <a:t>How </a:t>
            </a:r>
            <a:r>
              <a:rPr lang="en-US" dirty="0"/>
              <a:t>do </a:t>
            </a:r>
            <a:r>
              <a:rPr lang="en-US" b="1" dirty="0"/>
              <a:t>digestive, excretory, </a:t>
            </a:r>
            <a:r>
              <a:rPr lang="en-US" dirty="0"/>
              <a:t>and </a:t>
            </a:r>
            <a:r>
              <a:rPr lang="en-US" b="1" dirty="0"/>
              <a:t>circulatory </a:t>
            </a:r>
            <a:r>
              <a:rPr lang="en-US" dirty="0"/>
              <a:t>systems work together to transport </a:t>
            </a:r>
            <a:r>
              <a:rPr lang="en-US" dirty="0" smtClean="0"/>
              <a:t>nutrients and </a:t>
            </a:r>
            <a:r>
              <a:rPr lang="en-US" dirty="0"/>
              <a:t>get rid of metabolic waste?</a:t>
            </a:r>
          </a:p>
          <a:p>
            <a:pPr marL="0" indent="0">
              <a:buNone/>
            </a:pPr>
            <a:r>
              <a:rPr lang="en-US" sz="2800" b="1" dirty="0">
                <a:solidFill>
                  <a:srgbClr val="FF0000"/>
                </a:solidFill>
              </a:rPr>
              <a:t>Digestive system will breakdown food, and circulatory system will transport nutrients to cells.  Circulatory system will then pick up waste material from cells and transport to digestive and excretory systems so wastes can exit body. </a:t>
            </a:r>
            <a:endParaRPr lang="en-US" sz="2800" dirty="0">
              <a:solidFill>
                <a:srgbClr val="FF0000"/>
              </a:solidFill>
            </a:endParaRPr>
          </a:p>
          <a:p>
            <a:pPr marL="0" indent="0">
              <a:buNone/>
            </a:pPr>
            <a:endParaRPr lang="en-US" dirty="0"/>
          </a:p>
        </p:txBody>
      </p:sp>
    </p:spTree>
    <p:extLst>
      <p:ext uri="{BB962C8B-B14F-4D97-AF65-F5344CB8AC3E}">
        <p14:creationId xmlns:p14="http://schemas.microsoft.com/office/powerpoint/2010/main" val="13785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Autofit/>
          </a:bodyPr>
          <a:lstStyle/>
          <a:p>
            <a:r>
              <a:rPr lang="en-US" sz="7200" dirty="0" smtClean="0">
                <a:solidFill>
                  <a:srgbClr val="00B0F0"/>
                </a:solidFill>
                <a:latin typeface="Kristen ITC" pitchFamily="66" charset="0"/>
                <a:ea typeface="GungsuhChe" pitchFamily="49" charset="-127"/>
              </a:rPr>
              <a:t>Nervous </a:t>
            </a:r>
            <a:r>
              <a:rPr lang="en-US" sz="7200" dirty="0">
                <a:solidFill>
                  <a:srgbClr val="00B0F0"/>
                </a:solidFill>
                <a:latin typeface="Kristen ITC" pitchFamily="66" charset="0"/>
                <a:ea typeface="GungsuhChe" pitchFamily="49" charset="-127"/>
              </a:rPr>
              <a:t>System</a:t>
            </a:r>
          </a:p>
        </p:txBody>
      </p:sp>
      <p:pic>
        <p:nvPicPr>
          <p:cNvPr id="1026" name="Picture 2" descr="http://www.humanillnesses.com/photos/the-brain-and-nervous-system-23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523999"/>
            <a:ext cx="4000500"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772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Nervous System</a:t>
            </a:r>
            <a:endParaRPr lang="en-US" dirty="0"/>
          </a:p>
        </p:txBody>
      </p:sp>
      <p:sp>
        <p:nvSpPr>
          <p:cNvPr id="3" name="Content Placeholder 2"/>
          <p:cNvSpPr>
            <a:spLocks noGrp="1"/>
          </p:cNvSpPr>
          <p:nvPr>
            <p:ph idx="1"/>
          </p:nvPr>
        </p:nvSpPr>
        <p:spPr>
          <a:xfrm>
            <a:off x="304800" y="1371600"/>
            <a:ext cx="8534400" cy="5105400"/>
          </a:xfrm>
        </p:spPr>
        <p:txBody>
          <a:bodyPr/>
          <a:lstStyle/>
          <a:p>
            <a:pPr>
              <a:buNone/>
            </a:pPr>
            <a:r>
              <a:rPr lang="en-US" b="1" dirty="0" smtClean="0"/>
              <a:t>Major Organs/Parts Involved:</a:t>
            </a:r>
          </a:p>
          <a:p>
            <a:pPr>
              <a:buNone/>
            </a:pPr>
            <a:r>
              <a:rPr lang="en-US" dirty="0"/>
              <a:t> </a:t>
            </a:r>
            <a:r>
              <a:rPr lang="en-US" dirty="0" smtClean="0"/>
              <a:t>  1. </a:t>
            </a:r>
            <a:r>
              <a:rPr lang="en-US" sz="3600" u="sng" dirty="0" smtClean="0">
                <a:solidFill>
                  <a:srgbClr val="FF0000"/>
                </a:solidFill>
              </a:rPr>
              <a:t>Brain</a:t>
            </a:r>
            <a:r>
              <a:rPr lang="en-US" sz="3600" dirty="0" smtClean="0">
                <a:solidFill>
                  <a:srgbClr val="FF0000"/>
                </a:solidFill>
              </a:rPr>
              <a:t> </a:t>
            </a:r>
            <a:r>
              <a:rPr lang="en-US" sz="3600" dirty="0" smtClean="0"/>
              <a:t>– control center of nervous system</a:t>
            </a:r>
            <a:endParaRPr lang="en-US" sz="3600" u="sng" dirty="0" smtClean="0">
              <a:solidFill>
                <a:srgbClr val="FF0000"/>
              </a:solidFill>
            </a:endParaRPr>
          </a:p>
          <a:p>
            <a:pPr>
              <a:buNone/>
            </a:pPr>
            <a:endParaRPr lang="en-US" sz="3600" dirty="0">
              <a:solidFill>
                <a:srgbClr val="FF0000"/>
              </a:solidFill>
            </a:endParaRPr>
          </a:p>
          <a:p>
            <a:pPr>
              <a:buNone/>
            </a:pPr>
            <a:endParaRPr lang="en-US" sz="2800" dirty="0"/>
          </a:p>
        </p:txBody>
      </p:sp>
      <p:pic>
        <p:nvPicPr>
          <p:cNvPr id="2052" name="Picture 4" descr="Brain anato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5824" y="2977947"/>
            <a:ext cx="5638800" cy="38213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enanoage.com/images/human-brai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7999"/>
            <a:ext cx="38100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5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Nervous System</a:t>
            </a:r>
            <a:endParaRPr lang="en-US" dirty="0"/>
          </a:p>
        </p:txBody>
      </p:sp>
      <p:sp>
        <p:nvSpPr>
          <p:cNvPr id="3" name="Content Placeholder 2"/>
          <p:cNvSpPr>
            <a:spLocks noGrp="1"/>
          </p:cNvSpPr>
          <p:nvPr>
            <p:ph idx="1"/>
          </p:nvPr>
        </p:nvSpPr>
        <p:spPr>
          <a:xfrm>
            <a:off x="30707" y="1219200"/>
            <a:ext cx="8686800" cy="5105400"/>
          </a:xfrm>
        </p:spPr>
        <p:txBody>
          <a:bodyPr/>
          <a:lstStyle/>
          <a:p>
            <a:pPr>
              <a:buNone/>
            </a:pPr>
            <a:r>
              <a:rPr lang="en-US" b="1" dirty="0" smtClean="0"/>
              <a:t>Major Organs/Parts Involved:</a:t>
            </a:r>
          </a:p>
          <a:p>
            <a:pPr>
              <a:buNone/>
            </a:pPr>
            <a:r>
              <a:rPr lang="en-US" dirty="0" smtClean="0"/>
              <a:t>2. </a:t>
            </a:r>
            <a:r>
              <a:rPr lang="en-US" u="sng" dirty="0" smtClean="0">
                <a:solidFill>
                  <a:srgbClr val="FF0000"/>
                </a:solidFill>
              </a:rPr>
              <a:t>Spinal Cord</a:t>
            </a:r>
            <a:r>
              <a:rPr lang="en-US" dirty="0" smtClean="0">
                <a:solidFill>
                  <a:srgbClr val="FF0000"/>
                </a:solidFill>
              </a:rPr>
              <a:t> </a:t>
            </a:r>
            <a:r>
              <a:rPr lang="en-US" dirty="0" smtClean="0"/>
              <a:t>– long, tubular nervous tissue</a:t>
            </a:r>
          </a:p>
          <a:p>
            <a:pPr>
              <a:buNone/>
            </a:pPr>
            <a:r>
              <a:rPr lang="en-US" dirty="0"/>
              <a:t> </a:t>
            </a:r>
            <a:r>
              <a:rPr lang="en-US" dirty="0" smtClean="0"/>
              <a:t>                </a:t>
            </a:r>
            <a:r>
              <a:rPr lang="en-US" dirty="0"/>
              <a:t> </a:t>
            </a:r>
            <a:r>
              <a:rPr lang="en-US" dirty="0" smtClean="0"/>
              <a:t>that carries message from brain</a:t>
            </a:r>
            <a:endParaRPr lang="en-US" u="sng" dirty="0" smtClean="0">
              <a:solidFill>
                <a:srgbClr val="FF0000"/>
              </a:solidFill>
            </a:endParaRPr>
          </a:p>
          <a:p>
            <a:pPr>
              <a:buNone/>
            </a:pPr>
            <a:endParaRPr lang="en-US" sz="3600" dirty="0">
              <a:solidFill>
                <a:srgbClr val="FF0000"/>
              </a:solidFill>
            </a:endParaRPr>
          </a:p>
          <a:p>
            <a:pPr>
              <a:buNone/>
            </a:pPr>
            <a:endParaRPr lang="en-US" sz="2800" dirty="0"/>
          </a:p>
        </p:txBody>
      </p:sp>
      <p:pic>
        <p:nvPicPr>
          <p:cNvPr id="3074" name="Picture 2" descr="http://1.bp.blogspot.com/-IIXLYdTQjns/T8cAfy3wpEI/AAAAAAAADaY/pGWq_a0ewbI/s400/spinal%2Bco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971799"/>
            <a:ext cx="4572000" cy="3657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ci-recovery.org/images/vertebraeandspinalco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904" y="3598459"/>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1600" y="3429000"/>
            <a:ext cx="1066800" cy="2308324"/>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24554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4128</TotalTime>
  <Words>2740</Words>
  <Application>Microsoft Office PowerPoint</Application>
  <PresentationFormat>On-screen Show (4:3)</PresentationFormat>
  <Paragraphs>852</Paragraphs>
  <Slides>137</Slides>
  <Notes>6</Notes>
  <HiddenSlides>0</HiddenSlides>
  <MMClips>0</MMClips>
  <ScaleCrop>false</ScaleCrop>
  <HeadingPairs>
    <vt:vector size="4" baseType="variant">
      <vt:variant>
        <vt:lpstr>Theme</vt:lpstr>
      </vt:variant>
      <vt:variant>
        <vt:i4>1</vt:i4>
      </vt:variant>
      <vt:variant>
        <vt:lpstr>Slide Titles</vt:lpstr>
      </vt:variant>
      <vt:variant>
        <vt:i4>137</vt:i4>
      </vt:variant>
    </vt:vector>
  </HeadingPairs>
  <TitlesOfParts>
    <vt:vector size="138" baseType="lpstr">
      <vt:lpstr>Office Theme</vt:lpstr>
      <vt:lpstr>The Human Body</vt:lpstr>
      <vt:lpstr>Videos </vt:lpstr>
      <vt:lpstr>Human Body Systems Cover Page</vt:lpstr>
      <vt:lpstr>Back Cover Page</vt:lpstr>
      <vt:lpstr>Basic Function</vt:lpstr>
      <vt:lpstr>Integumentary System</vt:lpstr>
      <vt:lpstr>Integumentary System</vt:lpstr>
      <vt:lpstr>Integumentary System</vt:lpstr>
      <vt:lpstr>Integumentary System</vt:lpstr>
      <vt:lpstr>Sweat glands in the dermis layer</vt:lpstr>
      <vt:lpstr>Integumentary System</vt:lpstr>
      <vt:lpstr>Integumentary System</vt:lpstr>
      <vt:lpstr>Integumentary System</vt:lpstr>
      <vt:lpstr>Integumentary System</vt:lpstr>
      <vt:lpstr>Integumentary System</vt:lpstr>
      <vt:lpstr>Seriously Long Ear Hair</vt:lpstr>
      <vt:lpstr>Nails</vt:lpstr>
      <vt:lpstr>Muscular System</vt:lpstr>
      <vt:lpstr>Muscular System</vt:lpstr>
      <vt:lpstr>Muscular System</vt:lpstr>
      <vt:lpstr>Muscular System</vt:lpstr>
      <vt:lpstr>Muscular System</vt:lpstr>
      <vt:lpstr>Muscular System</vt:lpstr>
      <vt:lpstr>Muscular System</vt:lpstr>
      <vt:lpstr>Muscular System</vt:lpstr>
      <vt:lpstr>Muscular System</vt:lpstr>
      <vt:lpstr>Muscular System</vt:lpstr>
      <vt:lpstr>Skeletal System</vt:lpstr>
      <vt:lpstr>Skeletal System</vt:lpstr>
      <vt:lpstr>Skeletal System</vt:lpstr>
      <vt:lpstr>Skeletal System</vt:lpstr>
      <vt:lpstr>Skeletal System</vt:lpstr>
      <vt:lpstr>Skeletal System</vt:lpstr>
      <vt:lpstr>Skeletal System</vt:lpstr>
      <vt:lpstr>Skeletal System</vt:lpstr>
      <vt:lpstr>Skeletal System</vt:lpstr>
      <vt:lpstr>Ouch!!</vt:lpstr>
      <vt:lpstr>Skeletal System</vt:lpstr>
      <vt:lpstr>Skeletal System</vt:lpstr>
      <vt:lpstr>Circulatory System</vt:lpstr>
      <vt:lpstr>Circulatory System</vt:lpstr>
      <vt:lpstr>Circulatory System</vt:lpstr>
      <vt:lpstr>Circulatory System</vt:lpstr>
      <vt:lpstr>Circulatory System</vt:lpstr>
      <vt:lpstr>Circulatory System</vt:lpstr>
      <vt:lpstr>Circulatory System</vt:lpstr>
      <vt:lpstr>Circulatory System</vt:lpstr>
      <vt:lpstr>Circulatory System</vt:lpstr>
      <vt:lpstr>Circulatory System</vt:lpstr>
      <vt:lpstr>Circulatory System</vt:lpstr>
      <vt:lpstr>Circulatory System</vt:lpstr>
      <vt:lpstr>Respiratory System</vt:lpstr>
      <vt:lpstr>Respiratory System</vt:lpstr>
      <vt:lpstr>Respiratory System</vt:lpstr>
      <vt:lpstr>Respiratory System</vt:lpstr>
      <vt:lpstr>Respiratory System</vt:lpstr>
      <vt:lpstr>Respiratory System</vt:lpstr>
      <vt:lpstr>Respiratory System</vt:lpstr>
      <vt:lpstr>Respiratory System</vt:lpstr>
      <vt:lpstr>Respiratory System</vt:lpstr>
      <vt:lpstr>Respiratory System</vt:lpstr>
      <vt:lpstr>Respiratory System</vt:lpstr>
      <vt:lpstr>Respiratory System</vt:lpstr>
      <vt:lpstr>Respiratory System</vt:lpstr>
      <vt:lpstr>Respiratory System</vt:lpstr>
      <vt:lpstr>Respiratory System</vt:lpstr>
      <vt:lpstr>Respiratory System</vt:lpstr>
      <vt:lpstr>PowerPoint Presentation</vt:lpstr>
      <vt:lpstr>Respiratory System</vt:lpstr>
      <vt:lpstr>Digestive System</vt:lpstr>
      <vt:lpstr>Digestive System</vt:lpstr>
      <vt:lpstr>Digestive System</vt:lpstr>
      <vt:lpstr>Digestive System</vt:lpstr>
      <vt:lpstr>Digestive System</vt:lpstr>
      <vt:lpstr>Digestive System</vt:lpstr>
      <vt:lpstr>Digestive System</vt:lpstr>
      <vt:lpstr>Digestive System</vt:lpstr>
      <vt:lpstr>Digestive System</vt:lpstr>
      <vt:lpstr>Digestive System</vt:lpstr>
      <vt:lpstr>Digestive System</vt:lpstr>
      <vt:lpstr>Digestive System</vt:lpstr>
      <vt:lpstr>Digestive System</vt:lpstr>
      <vt:lpstr>Digestive System</vt:lpstr>
      <vt:lpstr>Digestive System</vt:lpstr>
      <vt:lpstr>Digestive System</vt:lpstr>
      <vt:lpstr>Excretory System</vt:lpstr>
      <vt:lpstr>Excretory System</vt:lpstr>
      <vt:lpstr>Excretory System</vt:lpstr>
      <vt:lpstr>Excretory System</vt:lpstr>
      <vt:lpstr>Excretory System</vt:lpstr>
      <vt:lpstr>Excretory System</vt:lpstr>
      <vt:lpstr>Excretory System</vt:lpstr>
      <vt:lpstr>Excretory System</vt:lpstr>
      <vt:lpstr>Excretory System</vt:lpstr>
      <vt:lpstr>Excretory System</vt:lpstr>
      <vt:lpstr>Connection:</vt:lpstr>
      <vt:lpstr>Nervous System</vt:lpstr>
      <vt:lpstr>Nervous System</vt:lpstr>
      <vt:lpstr>Nervous System</vt:lpstr>
      <vt:lpstr>Central Nervous System VS Peripheral Nervous System</vt:lpstr>
      <vt:lpstr>Nervous System</vt:lpstr>
      <vt:lpstr>Nervous System</vt:lpstr>
      <vt:lpstr>Nervous System</vt:lpstr>
      <vt:lpstr>Nervous System</vt:lpstr>
      <vt:lpstr>Nervous System</vt:lpstr>
      <vt:lpstr>Nervous System</vt:lpstr>
      <vt:lpstr>Nervous System</vt:lpstr>
      <vt:lpstr>Nervous System</vt:lpstr>
      <vt:lpstr>Nervous System</vt:lpstr>
      <vt:lpstr>Nervous System</vt:lpstr>
      <vt:lpstr>Nervous System</vt:lpstr>
      <vt:lpstr>Endocrine and Reproductive Systems</vt:lpstr>
      <vt:lpstr>Endocrine &amp; Reproductive Systems</vt:lpstr>
      <vt:lpstr>Endocrine &amp; Reproductive Systems</vt:lpstr>
      <vt:lpstr>Endocrine &amp; Reproductive Systems</vt:lpstr>
      <vt:lpstr>Blood Sugar Regulation</vt:lpstr>
      <vt:lpstr>Endocrine &amp; Reproductive Systems</vt:lpstr>
      <vt:lpstr>Endocrine &amp; Reproductive Systems</vt:lpstr>
      <vt:lpstr>Endocrine &amp; Reproductive Systems</vt:lpstr>
      <vt:lpstr>Endocrine &amp; Reproductive Systems</vt:lpstr>
      <vt:lpstr>Endocrine &amp; Reproductive Systems</vt:lpstr>
      <vt:lpstr>Fetal circulation/respiration video</vt:lpstr>
      <vt:lpstr>Endocrine &amp; Reproductive Systems</vt:lpstr>
      <vt:lpstr>Endocrine &amp; Reproductive Systems</vt:lpstr>
      <vt:lpstr>PowerPoint Presentation</vt:lpstr>
      <vt:lpstr>Lymphatic System (Immune System)</vt:lpstr>
      <vt:lpstr>Lymphatic/Immune System</vt:lpstr>
      <vt:lpstr>Lymphatic/Immune System</vt:lpstr>
      <vt:lpstr>Lymphatic/Immune System</vt:lpstr>
      <vt:lpstr>Lymphatic/Immune System</vt:lpstr>
      <vt:lpstr>Lymphatic/Immune System</vt:lpstr>
      <vt:lpstr>Lymphatic/Immune System</vt:lpstr>
      <vt:lpstr>Lymphatic/Immune System</vt:lpstr>
      <vt:lpstr>Lymphatic/Immune System</vt:lpstr>
      <vt:lpstr>Lymphatic/Immune System</vt:lpstr>
      <vt:lpstr>PowerPoint Presentation</vt:lpstr>
      <vt:lpstr>Back Cover</vt:lpstr>
    </vt:vector>
  </TitlesOfParts>
  <Company>PFISD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perdue</dc:creator>
  <cp:lastModifiedBy>Alfred N Kapa</cp:lastModifiedBy>
  <cp:revision>245</cp:revision>
  <dcterms:created xsi:type="dcterms:W3CDTF">2012-10-24T19:06:56Z</dcterms:created>
  <dcterms:modified xsi:type="dcterms:W3CDTF">2015-12-01T15:21:28Z</dcterms:modified>
</cp:coreProperties>
</file>