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9"/>
  </p:notesMasterIdLst>
  <p:handoutMasterIdLst>
    <p:handoutMasterId r:id="rId80"/>
  </p:handoutMasterIdLst>
  <p:sldIdLst>
    <p:sldId id="256" r:id="rId2"/>
    <p:sldId id="343" r:id="rId3"/>
    <p:sldId id="344" r:id="rId4"/>
    <p:sldId id="258" r:id="rId5"/>
    <p:sldId id="280" r:id="rId6"/>
    <p:sldId id="279" r:id="rId7"/>
    <p:sldId id="287" r:id="rId8"/>
    <p:sldId id="259" r:id="rId9"/>
    <p:sldId id="260" r:id="rId10"/>
    <p:sldId id="281" r:id="rId11"/>
    <p:sldId id="282" r:id="rId12"/>
    <p:sldId id="283" r:id="rId13"/>
    <p:sldId id="290" r:id="rId14"/>
    <p:sldId id="285" r:id="rId15"/>
    <p:sldId id="289" r:id="rId16"/>
    <p:sldId id="261" r:id="rId17"/>
    <p:sldId id="262" r:id="rId18"/>
    <p:sldId id="263" r:id="rId19"/>
    <p:sldId id="284" r:id="rId20"/>
    <p:sldId id="264" r:id="rId21"/>
    <p:sldId id="342" r:id="rId22"/>
    <p:sldId id="286" r:id="rId23"/>
    <p:sldId id="265" r:id="rId24"/>
    <p:sldId id="266" r:id="rId25"/>
    <p:sldId id="338" r:id="rId26"/>
    <p:sldId id="340" r:id="rId27"/>
    <p:sldId id="341" r:id="rId28"/>
    <p:sldId id="345" r:id="rId29"/>
    <p:sldId id="267" r:id="rId30"/>
    <p:sldId id="268" r:id="rId31"/>
    <p:sldId id="269" r:id="rId32"/>
    <p:sldId id="311" r:id="rId33"/>
    <p:sldId id="270" r:id="rId34"/>
    <p:sldId id="312" r:id="rId35"/>
    <p:sldId id="313" r:id="rId36"/>
    <p:sldId id="271" r:id="rId37"/>
    <p:sldId id="272" r:id="rId38"/>
    <p:sldId id="273" r:id="rId39"/>
    <p:sldId id="288" r:id="rId40"/>
    <p:sldId id="339" r:id="rId41"/>
    <p:sldId id="348" r:id="rId42"/>
    <p:sldId id="346" r:id="rId43"/>
    <p:sldId id="347" r:id="rId44"/>
    <p:sldId id="327" r:id="rId45"/>
    <p:sldId id="328" r:id="rId46"/>
    <p:sldId id="329" r:id="rId47"/>
    <p:sldId id="330" r:id="rId48"/>
    <p:sldId id="331" r:id="rId49"/>
    <p:sldId id="332" r:id="rId50"/>
    <p:sldId id="333" r:id="rId51"/>
    <p:sldId id="334" r:id="rId52"/>
    <p:sldId id="335" r:id="rId53"/>
    <p:sldId id="274" r:id="rId54"/>
    <p:sldId id="292" r:id="rId55"/>
    <p:sldId id="293" r:id="rId56"/>
    <p:sldId id="294" r:id="rId57"/>
    <p:sldId id="295" r:id="rId58"/>
    <p:sldId id="296" r:id="rId59"/>
    <p:sldId id="302" r:id="rId60"/>
    <p:sldId id="297" r:id="rId61"/>
    <p:sldId id="298" r:id="rId62"/>
    <p:sldId id="299" r:id="rId63"/>
    <p:sldId id="300" r:id="rId64"/>
    <p:sldId id="301" r:id="rId65"/>
    <p:sldId id="303" r:id="rId66"/>
    <p:sldId id="304" r:id="rId67"/>
    <p:sldId id="305" r:id="rId68"/>
    <p:sldId id="306" r:id="rId69"/>
    <p:sldId id="307" r:id="rId70"/>
    <p:sldId id="309" r:id="rId71"/>
    <p:sldId id="310" r:id="rId72"/>
    <p:sldId id="276" r:id="rId73"/>
    <p:sldId id="277" r:id="rId74"/>
    <p:sldId id="278" r:id="rId75"/>
    <p:sldId id="319" r:id="rId76"/>
    <p:sldId id="320" r:id="rId77"/>
    <p:sldId id="321" r:id="rId7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00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405ED-2CCC-4FBF-9CC4-6E14356FC3C9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89CA6-B401-41D9-9D24-7A92BE35B0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086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D70E7-8033-4B9D-9791-91CA0C14E312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8600A-ECD9-4769-8622-422DB28C84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206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8600A-ECD9-4769-8622-422DB28C841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803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C4CB-6962-4748-B521-1814A7DD938B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D1BE-066C-4219-B7A7-0DFBD031E7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C4CB-6962-4748-B521-1814A7DD938B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D1BE-066C-4219-B7A7-0DFBD031E7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C4CB-6962-4748-B521-1814A7DD938B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D1BE-066C-4219-B7A7-0DFBD031E7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C4CB-6962-4748-B521-1814A7DD938B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D1BE-066C-4219-B7A7-0DFBD031E7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C4CB-6962-4748-B521-1814A7DD938B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D1BE-066C-4219-B7A7-0DFBD031E7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C4CB-6962-4748-B521-1814A7DD938B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D1BE-066C-4219-B7A7-0DFBD031E7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C4CB-6962-4748-B521-1814A7DD938B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D1BE-066C-4219-B7A7-0DFBD031E7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C4CB-6962-4748-B521-1814A7DD938B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D1BE-066C-4219-B7A7-0DFBD031E7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C4CB-6962-4748-B521-1814A7DD938B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D1BE-066C-4219-B7A7-0DFBD031E7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C4CB-6962-4748-B521-1814A7DD938B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D1BE-066C-4219-B7A7-0DFBD031E7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C4CB-6962-4748-B521-1814A7DD938B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D1BE-066C-4219-B7A7-0DFBD031E7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BC4CB-6962-4748-B521-1814A7DD938B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8D1BE-066C-4219-B7A7-0DFBD031E7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nn.com/2015/04/20/health/blue-bell-ice-cream-recall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BcaOYui03s" TargetMode="External"/><Relationship Id="rId2" Type="http://schemas.openxmlformats.org/officeDocument/2006/relationships/hyperlink" Target="http://www.youtube.com/watch?v=7pR7TNzJ_p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4MlR3dKfXmc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://en.wikipedia.org/wiki/File:Schimpanse_zoo-leipig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3" Type="http://schemas.openxmlformats.org/officeDocument/2006/relationships/image" Target="../media/image75.jpeg"/><Relationship Id="rId7" Type="http://schemas.openxmlformats.org/officeDocument/2006/relationships/image" Target="../media/image79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eg"/><Relationship Id="rId11" Type="http://schemas.openxmlformats.org/officeDocument/2006/relationships/image" Target="../media/image83.jpeg"/><Relationship Id="rId5" Type="http://schemas.openxmlformats.org/officeDocument/2006/relationships/image" Target="../media/image77.jpeg"/><Relationship Id="rId10" Type="http://schemas.openxmlformats.org/officeDocument/2006/relationships/image" Target="../media/image82.jpeg"/><Relationship Id="rId4" Type="http://schemas.openxmlformats.org/officeDocument/2006/relationships/image" Target="../media/image76.jpeg"/><Relationship Id="rId9" Type="http://schemas.openxmlformats.org/officeDocument/2006/relationships/image" Target="../media/image81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7" Type="http://schemas.openxmlformats.org/officeDocument/2006/relationships/image" Target="../media/image97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jpeg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jpeg"/><Relationship Id="rId3" Type="http://schemas.openxmlformats.org/officeDocument/2006/relationships/image" Target="../media/image102.jpeg"/><Relationship Id="rId7" Type="http://schemas.openxmlformats.org/officeDocument/2006/relationships/image" Target="../media/image106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jpeg"/><Relationship Id="rId5" Type="http://schemas.openxmlformats.org/officeDocument/2006/relationships/image" Target="../media/image104.jpeg"/><Relationship Id="rId4" Type="http://schemas.openxmlformats.org/officeDocument/2006/relationships/image" Target="../media/image103.jpe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jpeg"/><Relationship Id="rId3" Type="http://schemas.openxmlformats.org/officeDocument/2006/relationships/image" Target="../media/image109.jpeg"/><Relationship Id="rId7" Type="http://schemas.openxmlformats.org/officeDocument/2006/relationships/image" Target="../media/image113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jpeg"/><Relationship Id="rId5" Type="http://schemas.openxmlformats.org/officeDocument/2006/relationships/image" Target="../media/image111.jpeg"/><Relationship Id="rId4" Type="http://schemas.openxmlformats.org/officeDocument/2006/relationships/image" Target="../media/image110.jpeg"/><Relationship Id="rId9" Type="http://schemas.openxmlformats.org/officeDocument/2006/relationships/image" Target="../media/image115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9.jpeg"/><Relationship Id="rId4" Type="http://schemas.openxmlformats.org/officeDocument/2006/relationships/image" Target="../media/image118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3.jpeg"/><Relationship Id="rId4" Type="http://schemas.openxmlformats.org/officeDocument/2006/relationships/image" Target="../media/image122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7" Type="http://schemas.openxmlformats.org/officeDocument/2006/relationships/image" Target="../media/image129.jpeg"/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jpeg"/><Relationship Id="rId5" Type="http://schemas.openxmlformats.org/officeDocument/2006/relationships/image" Target="../media/image127.jpeg"/><Relationship Id="rId4" Type="http://schemas.openxmlformats.org/officeDocument/2006/relationships/image" Target="../media/image126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jpeg"/><Relationship Id="rId5" Type="http://schemas.openxmlformats.org/officeDocument/2006/relationships/image" Target="../media/image133.jpeg"/><Relationship Id="rId4" Type="http://schemas.openxmlformats.org/officeDocument/2006/relationships/image" Target="../media/image132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eg"/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eg"/><Relationship Id="rId7" Type="http://schemas.openxmlformats.org/officeDocument/2006/relationships/image" Target="../media/image142.jpeg"/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jpeg"/><Relationship Id="rId5" Type="http://schemas.openxmlformats.org/officeDocument/2006/relationships/image" Target="../media/image140.jpeg"/><Relationship Id="rId4" Type="http://schemas.openxmlformats.org/officeDocument/2006/relationships/image" Target="../media/image139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jpeg"/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6.jpeg"/><Relationship Id="rId4" Type="http://schemas.openxmlformats.org/officeDocument/2006/relationships/image" Target="../media/image145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jpeg"/><Relationship Id="rId2" Type="http://schemas.openxmlformats.org/officeDocument/2006/relationships/image" Target="../media/image1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jpeg"/><Relationship Id="rId7" Type="http://schemas.openxmlformats.org/officeDocument/2006/relationships/image" Target="../media/image155.jpeg"/><Relationship Id="rId2" Type="http://schemas.openxmlformats.org/officeDocument/2006/relationships/image" Target="../media/image1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4.jpeg"/><Relationship Id="rId5" Type="http://schemas.openxmlformats.org/officeDocument/2006/relationships/image" Target="../media/image153.jpeg"/><Relationship Id="rId4" Type="http://schemas.openxmlformats.org/officeDocument/2006/relationships/image" Target="../media/image152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jpeg"/><Relationship Id="rId2" Type="http://schemas.openxmlformats.org/officeDocument/2006/relationships/image" Target="../media/image15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9.jpeg"/><Relationship Id="rId4" Type="http://schemas.openxmlformats.org/officeDocument/2006/relationships/image" Target="../media/image158.jpe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jpeg"/><Relationship Id="rId2" Type="http://schemas.openxmlformats.org/officeDocument/2006/relationships/hyperlink" Target="http://www.npr.org/templates/story/story.php?storyId=124906102" TargetMode="Externa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www.randolph.k12.nc.us/schools/whs/Teachers/jkube/PublishingImages/529px-Biology_organism_collage.bmp"/>
          <p:cNvPicPr>
            <a:picLocks noChangeAspect="1" noChangeArrowheads="1"/>
          </p:cNvPicPr>
          <p:nvPr/>
        </p:nvPicPr>
        <p:blipFill>
          <a:blip r:embed="rId2" cstate="print"/>
          <a:srcRect t="14797" b="186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066800"/>
            <a:ext cx="8458200" cy="4952999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Classification &amp; the Six Kingdoms</a:t>
            </a:r>
            <a:br>
              <a:rPr lang="en-US" sz="8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</a:br>
            <a:r>
              <a:rPr lang="en-US" sz="8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Note Book</a:t>
            </a:r>
            <a:endParaRPr lang="en-US" sz="80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2999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Common names cause confusion if the names differ by location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Binomial nomenclature</a:t>
            </a:r>
            <a:br>
              <a:rPr lang="en-US" dirty="0" smtClean="0"/>
            </a:br>
            <a:r>
              <a:rPr lang="en-US" dirty="0" smtClean="0"/>
              <a:t>Page 5</a:t>
            </a:r>
            <a:endParaRPr lang="en-US" dirty="0"/>
          </a:p>
        </p:txBody>
      </p:sp>
      <p:pic>
        <p:nvPicPr>
          <p:cNvPr id="5" name="Picture 4" descr="Bluebonnet%20cluster%203_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123" y="4114800"/>
            <a:ext cx="2667000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03929" y="3143885"/>
            <a:ext cx="4831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What do you call these flowers?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4114800"/>
            <a:ext cx="24247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 Texas we call </a:t>
            </a:r>
            <a:r>
              <a:rPr lang="en-US" sz="2800" dirty="0" smtClean="0"/>
              <a:t>them</a:t>
            </a:r>
          </a:p>
          <a:p>
            <a:endParaRPr lang="en-US" sz="2800" dirty="0"/>
          </a:p>
          <a:p>
            <a:pPr algn="ctr"/>
            <a:r>
              <a:rPr lang="en-US" sz="2800" dirty="0" smtClean="0"/>
              <a:t> Texas blue bonnets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184898" y="4634805"/>
            <a:ext cx="25019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 other places they are called</a:t>
            </a:r>
          </a:p>
          <a:p>
            <a:pPr algn="ctr"/>
            <a:r>
              <a:rPr lang="en-US" sz="2800" dirty="0" err="1" smtClean="0"/>
              <a:t>Lupins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8012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37592"/>
          </a:xfrm>
        </p:spPr>
        <p:txBody>
          <a:bodyPr>
            <a:normAutofit fontScale="85000" lnSpcReduction="10000"/>
          </a:bodyPr>
          <a:lstStyle/>
          <a:p>
            <a:r>
              <a:rPr lang="en-US" sz="3000" dirty="0" smtClean="0"/>
              <a:t>Linnaeus created Binomial Nomenclature to make it easier to discuss the same things from region to region</a:t>
            </a:r>
          </a:p>
          <a:p>
            <a:endParaRPr lang="en-US" sz="3000" dirty="0"/>
          </a:p>
          <a:p>
            <a:r>
              <a:rPr lang="en-US" sz="3000" b="1" dirty="0" smtClean="0">
                <a:solidFill>
                  <a:srgbClr val="C00000"/>
                </a:solidFill>
              </a:rPr>
              <a:t>It is made up of the </a:t>
            </a:r>
            <a:r>
              <a:rPr lang="en-US" sz="3000" b="1" u="sng" dirty="0" smtClean="0">
                <a:solidFill>
                  <a:srgbClr val="C00000"/>
                </a:solidFill>
              </a:rPr>
              <a:t>last two levels </a:t>
            </a:r>
            <a:r>
              <a:rPr lang="en-US" sz="3000" b="1" dirty="0" smtClean="0">
                <a:solidFill>
                  <a:srgbClr val="C00000"/>
                </a:solidFill>
              </a:rPr>
              <a:t>of classification… Genus and species</a:t>
            </a:r>
          </a:p>
          <a:p>
            <a:endParaRPr lang="en-US" sz="3000" b="1" dirty="0" smtClean="0"/>
          </a:p>
          <a:p>
            <a:pPr marL="0" indent="0">
              <a:buNone/>
            </a:pPr>
            <a:r>
              <a:rPr lang="en-US" sz="3000" b="1" dirty="0" smtClean="0"/>
              <a:t>3 Rules for scientific naming…</a:t>
            </a:r>
          </a:p>
          <a:p>
            <a:endParaRPr lang="en-US" sz="3000" b="1" dirty="0"/>
          </a:p>
          <a:p>
            <a:pPr marL="514350" indent="-514350">
              <a:buFont typeface="+mj-lt"/>
              <a:buAutoNum type="arabicPeriod"/>
            </a:pPr>
            <a:endParaRPr lang="en-US" sz="2200" b="1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C00000"/>
                </a:solidFill>
              </a:rPr>
              <a:t>Includes the Genus name and the species name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C00000"/>
                </a:solidFill>
              </a:rPr>
              <a:t>Genus </a:t>
            </a:r>
            <a:r>
              <a:rPr lang="en-US" sz="2800" b="1" dirty="0">
                <a:solidFill>
                  <a:srgbClr val="C00000"/>
                </a:solidFill>
              </a:rPr>
              <a:t>is ALWAYS </a:t>
            </a:r>
            <a:r>
              <a:rPr lang="en-US" sz="2800" b="1" dirty="0" smtClean="0">
                <a:solidFill>
                  <a:srgbClr val="C00000"/>
                </a:solidFill>
              </a:rPr>
              <a:t>capitalized, species is NEVER capitalized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C00000"/>
                </a:solidFill>
              </a:rPr>
              <a:t>Underline each word </a:t>
            </a:r>
            <a:r>
              <a:rPr lang="en-US" sz="2800" b="1" dirty="0" err="1" smtClean="0">
                <a:solidFill>
                  <a:srgbClr val="C00000"/>
                </a:solidFill>
              </a:rPr>
              <a:t>seperately</a:t>
            </a:r>
            <a:r>
              <a:rPr lang="en-US" sz="2800" b="1" dirty="0" smtClean="0">
                <a:solidFill>
                  <a:srgbClr val="C00000"/>
                </a:solidFill>
              </a:rPr>
              <a:t>, or </a:t>
            </a:r>
            <a:r>
              <a:rPr lang="en-US" sz="2800" b="1" dirty="0" smtClean="0">
                <a:solidFill>
                  <a:srgbClr val="C00000"/>
                </a:solidFill>
              </a:rPr>
              <a:t>type in </a:t>
            </a:r>
            <a:r>
              <a:rPr lang="en-US" sz="2800" b="1" dirty="0" smtClean="0">
                <a:solidFill>
                  <a:srgbClr val="C00000"/>
                </a:solidFill>
              </a:rPr>
              <a:t>italics</a:t>
            </a:r>
            <a:endParaRPr lang="en-US" sz="2800" b="1" dirty="0">
              <a:solidFill>
                <a:srgbClr val="C00000"/>
              </a:solidFill>
            </a:endParaRPr>
          </a:p>
          <a:p>
            <a:endParaRPr lang="en-US" sz="2400" dirty="0"/>
          </a:p>
          <a:p>
            <a:pPr marL="0" indent="0">
              <a:buNone/>
            </a:pPr>
            <a:endParaRPr lang="en-US" sz="2400" u="sng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Binomial nomenclature</a:t>
            </a:r>
            <a:br>
              <a:rPr lang="en-US" dirty="0" smtClean="0"/>
            </a:br>
            <a:r>
              <a:rPr lang="en-US" dirty="0" smtClean="0"/>
              <a:t>Page 5</a:t>
            </a:r>
            <a:endParaRPr lang="en-US" dirty="0"/>
          </a:p>
        </p:txBody>
      </p:sp>
      <p:pic>
        <p:nvPicPr>
          <p:cNvPr id="5" name="Picture 4" descr="Bluebonnet%20cluster%203_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268" y="3647420"/>
            <a:ext cx="1426721" cy="1403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55753" y="3124200"/>
            <a:ext cx="25623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err="1"/>
              <a:t>Lupinus</a:t>
            </a:r>
            <a:r>
              <a:rPr lang="en-US" sz="2800" dirty="0"/>
              <a:t> </a:t>
            </a:r>
            <a:r>
              <a:rPr lang="en-US" sz="2800" u="sng" dirty="0" err="1" smtClean="0"/>
              <a:t>texensis</a:t>
            </a:r>
            <a:endParaRPr lang="en-US" sz="2800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350" y="76200"/>
            <a:ext cx="1581050" cy="1489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00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List at least 4 of these examples: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C00000"/>
                </a:solidFill>
              </a:rPr>
              <a:t>Human – </a:t>
            </a:r>
            <a:r>
              <a:rPr lang="en-US" b="1" u="sng" dirty="0" smtClean="0">
                <a:solidFill>
                  <a:srgbClr val="C00000"/>
                </a:solidFill>
              </a:rPr>
              <a:t>Homo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u="sng" dirty="0" err="1" smtClean="0">
                <a:solidFill>
                  <a:srgbClr val="C00000"/>
                </a:solidFill>
              </a:rPr>
              <a:t>sapien</a:t>
            </a:r>
            <a:endParaRPr lang="en-US" b="1" u="sng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Chimpanzee – </a:t>
            </a:r>
            <a:r>
              <a:rPr lang="en-US" b="1" u="sng" dirty="0" smtClean="0">
                <a:solidFill>
                  <a:srgbClr val="C00000"/>
                </a:solidFill>
              </a:rPr>
              <a:t>Pan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u="sng" dirty="0" err="1" smtClean="0">
                <a:solidFill>
                  <a:srgbClr val="C00000"/>
                </a:solidFill>
              </a:rPr>
              <a:t>trogolodyte</a:t>
            </a:r>
            <a:endParaRPr lang="en-US" b="1" u="sng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Dog – </a:t>
            </a:r>
            <a:r>
              <a:rPr lang="en-US" b="1" u="sng" dirty="0" err="1" smtClean="0">
                <a:solidFill>
                  <a:srgbClr val="C00000"/>
                </a:solidFill>
              </a:rPr>
              <a:t>Canis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u="sng" dirty="0" err="1" smtClean="0">
                <a:solidFill>
                  <a:srgbClr val="C00000"/>
                </a:solidFill>
              </a:rPr>
              <a:t>familiaris</a:t>
            </a:r>
            <a:endParaRPr lang="en-US" b="1" u="sng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California Redwood – </a:t>
            </a:r>
            <a:r>
              <a:rPr lang="en-US" b="1" u="sng" dirty="0">
                <a:solidFill>
                  <a:srgbClr val="C00000"/>
                </a:solidFill>
              </a:rPr>
              <a:t>Sequoia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u="sng" dirty="0" err="1">
                <a:solidFill>
                  <a:srgbClr val="C00000"/>
                </a:solidFill>
              </a:rPr>
              <a:t>sempervirens</a:t>
            </a:r>
            <a:endParaRPr lang="en-US" b="1" u="sng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Lynx – </a:t>
            </a:r>
            <a:r>
              <a:rPr lang="en-US" b="1" u="sng" dirty="0" smtClean="0">
                <a:solidFill>
                  <a:srgbClr val="C00000"/>
                </a:solidFill>
              </a:rPr>
              <a:t>Lynx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u="sng" dirty="0" err="1" smtClean="0">
                <a:solidFill>
                  <a:srgbClr val="C00000"/>
                </a:solidFill>
              </a:rPr>
              <a:t>rufus</a:t>
            </a:r>
            <a:endParaRPr lang="en-US" b="1" u="sng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Bobcat – </a:t>
            </a:r>
            <a:r>
              <a:rPr lang="en-US" b="1" u="sng" dirty="0" smtClean="0">
                <a:solidFill>
                  <a:srgbClr val="C00000"/>
                </a:solidFill>
              </a:rPr>
              <a:t>Lynx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u="sng" dirty="0" err="1" smtClean="0">
                <a:solidFill>
                  <a:srgbClr val="C00000"/>
                </a:solidFill>
              </a:rPr>
              <a:t>canadensis</a:t>
            </a:r>
            <a:endParaRPr lang="en-US" b="1" u="sng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“E. coli” bacteria –  </a:t>
            </a:r>
            <a:r>
              <a:rPr lang="en-US" b="1" u="sng" dirty="0" smtClean="0">
                <a:solidFill>
                  <a:srgbClr val="C00000"/>
                </a:solidFill>
              </a:rPr>
              <a:t>Escherichia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u="sng" dirty="0" smtClean="0">
                <a:solidFill>
                  <a:srgbClr val="C00000"/>
                </a:solidFill>
              </a:rPr>
              <a:t>coli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Binomial nomenclature</a:t>
            </a:r>
            <a:br>
              <a:rPr lang="en-US" dirty="0" smtClean="0"/>
            </a:br>
            <a:r>
              <a:rPr lang="en-US" dirty="0" smtClean="0"/>
              <a:t>Page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02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Prokaryotes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7631988"/>
              </p:ext>
            </p:extLst>
          </p:nvPr>
        </p:nvGraphicFramePr>
        <p:xfrm>
          <a:off x="457200" y="1600200"/>
          <a:ext cx="8229600" cy="464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0"/>
                <a:gridCol w="4114800"/>
              </a:tblGrid>
              <a:tr h="46789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Domain </a:t>
                      </a:r>
                      <a:r>
                        <a:rPr lang="en-US" dirty="0" err="1" smtClean="0"/>
                        <a:t>Archaea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Domain Bacteria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28470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0026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Examples:</a:t>
                      </a:r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Examples:</a:t>
                      </a:r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892968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38200" y="2209800"/>
            <a:ext cx="75438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 smtClean="0">
                <a:solidFill>
                  <a:srgbClr val="C00000"/>
                </a:solidFill>
              </a:rPr>
              <a:t>Bacterial Shapes and Grouping – Draw the 3 shapes and the groupings from the next two slides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33400" y="4724400"/>
            <a:ext cx="8077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057400" y="4953000"/>
            <a:ext cx="5029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Domain      </a:t>
            </a:r>
            <a:r>
              <a:rPr lang="en-US" dirty="0" err="1" smtClean="0"/>
              <a:t>Eukarya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Prokaryotic Shapes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C00000"/>
                </a:solidFill>
              </a:rPr>
              <a:t>Coccus</a:t>
            </a:r>
            <a:r>
              <a:rPr lang="en-US" b="1" dirty="0" smtClean="0">
                <a:solidFill>
                  <a:srgbClr val="C00000"/>
                </a:solidFill>
              </a:rPr>
              <a:t> – round or spherical</a:t>
            </a: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Bacillus – rod shaped</a:t>
            </a: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 err="1" smtClean="0">
                <a:solidFill>
                  <a:srgbClr val="C00000"/>
                </a:solidFill>
              </a:rPr>
              <a:t>Spirillum</a:t>
            </a:r>
            <a:r>
              <a:rPr lang="en-US" b="1" dirty="0" smtClean="0">
                <a:solidFill>
                  <a:srgbClr val="C00000"/>
                </a:solidFill>
              </a:rPr>
              <a:t> – spiral shaped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8194" name="Picture 2" descr="http://energy.gov/sites/prod/files/styles/article_hero/public/E.-coli-bacteria-makes-biofuel.jpg?itok=9M5zyMB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308" y="3200400"/>
            <a:ext cx="2113795" cy="147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ynet.co.il/PicServer2/01082004/570748/vis350691_-coccus_w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71600"/>
            <a:ext cx="2169041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cdn.c.photoshelter.com/img-get/I0000q1D84h6mPFI/s/600/30392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0" b="12194"/>
          <a:stretch/>
        </p:blipFill>
        <p:spPr bwMode="auto">
          <a:xfrm>
            <a:off x="5125085" y="5029200"/>
            <a:ext cx="3162300" cy="161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24600" y="149726"/>
            <a:ext cx="2547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the box on page 6-side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63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Bacterial Grouping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indent="-533400"/>
            <a:r>
              <a:rPr lang="en-US" b="1" dirty="0" err="1" smtClean="0">
                <a:solidFill>
                  <a:srgbClr val="C00000"/>
                </a:solidFill>
              </a:rPr>
              <a:t>Strepto</a:t>
            </a:r>
            <a:r>
              <a:rPr lang="en-US" b="1" dirty="0" smtClean="0">
                <a:solidFill>
                  <a:srgbClr val="C00000"/>
                </a:solidFill>
              </a:rPr>
              <a:t>- (chains)</a:t>
            </a:r>
          </a:p>
          <a:p>
            <a:pPr marL="533400" indent="-533400"/>
            <a:r>
              <a:rPr lang="en-US" b="1" dirty="0" err="1" smtClean="0">
                <a:solidFill>
                  <a:srgbClr val="C00000"/>
                </a:solidFill>
              </a:rPr>
              <a:t>Staphylo</a:t>
            </a:r>
            <a:r>
              <a:rPr lang="en-US" b="1" dirty="0" smtClean="0">
                <a:solidFill>
                  <a:srgbClr val="C00000"/>
                </a:solidFill>
              </a:rPr>
              <a:t>- (clusters like grapes)</a:t>
            </a:r>
          </a:p>
          <a:p>
            <a:pPr marL="533400" indent="-533400"/>
            <a:r>
              <a:rPr lang="en-US" b="1" dirty="0" err="1" smtClean="0">
                <a:solidFill>
                  <a:srgbClr val="C00000"/>
                </a:solidFill>
              </a:rPr>
              <a:t>Diplo</a:t>
            </a:r>
            <a:r>
              <a:rPr lang="en-US" b="1" dirty="0" smtClean="0">
                <a:solidFill>
                  <a:srgbClr val="C00000"/>
                </a:solidFill>
              </a:rPr>
              <a:t>- (pairs)</a:t>
            </a:r>
          </a:p>
          <a:p>
            <a:endParaRPr lang="en-US" dirty="0"/>
          </a:p>
        </p:txBody>
      </p:sp>
      <p:pic>
        <p:nvPicPr>
          <p:cNvPr id="4" name="Picture 6" descr="bacte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886200"/>
            <a:ext cx="5867400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0" y="139654"/>
            <a:ext cx="2547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the box on page 7-side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Domain </a:t>
            </a:r>
            <a:r>
              <a:rPr lang="en-US" dirty="0" err="1" smtClean="0"/>
              <a:t>Archaea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000" dirty="0" smtClean="0"/>
              <a:t>Page 6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Examples: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All organisms in this domain are </a:t>
            </a:r>
            <a:r>
              <a:rPr lang="en-US" b="1" u="sng" dirty="0" smtClean="0">
                <a:solidFill>
                  <a:srgbClr val="C00000"/>
                </a:solidFill>
              </a:rPr>
              <a:t>ALWAYS</a:t>
            </a:r>
            <a:r>
              <a:rPr lang="en-US" b="1" dirty="0" smtClean="0">
                <a:solidFill>
                  <a:srgbClr val="C00000"/>
                </a:solidFill>
              </a:rPr>
              <a:t> Prokaryotic therefore unicellular</a:t>
            </a: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Contains 1 Kingdom – </a:t>
            </a:r>
            <a:r>
              <a:rPr lang="en-US" b="1" dirty="0" err="1" smtClean="0">
                <a:solidFill>
                  <a:srgbClr val="C00000"/>
                </a:solidFill>
              </a:rPr>
              <a:t>Archaeabacteria</a:t>
            </a:r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Thermophiles, Halophiles and Methanogens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Domain Bacteria</a:t>
            </a:r>
            <a:br>
              <a:rPr lang="en-US" dirty="0" smtClean="0"/>
            </a:br>
            <a:r>
              <a:rPr lang="en-US" sz="2700" dirty="0" smtClean="0"/>
              <a:t>Page 7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Examples</a:t>
            </a:r>
            <a:r>
              <a:rPr lang="en-US" b="1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All </a:t>
            </a:r>
            <a:r>
              <a:rPr lang="en-US" b="1" dirty="0">
                <a:solidFill>
                  <a:srgbClr val="C00000"/>
                </a:solidFill>
              </a:rPr>
              <a:t>organisms in this domain are </a:t>
            </a:r>
            <a:r>
              <a:rPr lang="en-US" b="1" dirty="0" smtClean="0">
                <a:solidFill>
                  <a:srgbClr val="C00000"/>
                </a:solidFill>
              </a:rPr>
              <a:t>Prokaryotic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therefore </a:t>
            </a:r>
            <a:r>
              <a:rPr lang="en-US" b="1" dirty="0" smtClean="0">
                <a:solidFill>
                  <a:srgbClr val="C00000"/>
                </a:solidFill>
              </a:rPr>
              <a:t>ALWAYS unicellular</a:t>
            </a:r>
            <a:endParaRPr lang="en-US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Contains 1 Kingdom – </a:t>
            </a:r>
            <a:r>
              <a:rPr lang="en-US" b="1" dirty="0" smtClean="0">
                <a:solidFill>
                  <a:srgbClr val="C00000"/>
                </a:solidFill>
              </a:rPr>
              <a:t>Eubacteria (true bacteria)</a:t>
            </a:r>
            <a:endParaRPr lang="en-US" b="1" dirty="0">
              <a:solidFill>
                <a:srgbClr val="C0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Domain </a:t>
            </a:r>
            <a:r>
              <a:rPr lang="en-US" dirty="0" err="1" smtClean="0"/>
              <a:t>Eukarya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(This spans the bottom of pages 6-7 below the solid line)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All organisms in this domain are Eukaryotic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Remember: all cells here must have…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u="sng" dirty="0" smtClean="0">
                <a:solidFill>
                  <a:srgbClr val="C00000"/>
                </a:solidFill>
              </a:rPr>
              <a:t>Membrane Bound Organelles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Contains 4 kingdoms 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Protista, Fungi, 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Plantae and </a:t>
            </a:r>
            <a:r>
              <a:rPr lang="en-US" b="1" dirty="0" err="1" smtClean="0">
                <a:solidFill>
                  <a:srgbClr val="C00000"/>
                </a:solidFill>
              </a:rPr>
              <a:t>Animalia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8202" y="3352800"/>
            <a:ext cx="5437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Nucleus, Golgi, lysosome, mitochondria, chloroplast etc.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95800" y="5257800"/>
            <a:ext cx="2189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ALWAYS multicellular.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4648200"/>
            <a:ext cx="3699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Some multicellular some unicellular.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Breaking down the Domains</a:t>
            </a:r>
            <a:br>
              <a:rPr lang="en-US" dirty="0" smtClean="0"/>
            </a:br>
            <a:r>
              <a:rPr lang="en-US" dirty="0" smtClean="0"/>
              <a:t>(not in book)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599"/>
          </a:xfrm>
        </p:spPr>
        <p:txBody>
          <a:bodyPr/>
          <a:lstStyle/>
          <a:p>
            <a:r>
              <a:rPr lang="en-US" dirty="0" smtClean="0"/>
              <a:t>Scientists used to view the world much differently in the past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 the 1950s </a:t>
            </a:r>
            <a:r>
              <a:rPr lang="en-US" dirty="0" smtClean="0"/>
              <a:t>scientists thought </a:t>
            </a:r>
            <a:r>
              <a:rPr lang="en-US" dirty="0" smtClean="0"/>
              <a:t>all bacteria were the same and called them </a:t>
            </a:r>
            <a:r>
              <a:rPr lang="en-US" b="1" dirty="0" err="1" smtClean="0"/>
              <a:t>Monera</a:t>
            </a:r>
            <a:endParaRPr lang="en-US" b="1" dirty="0"/>
          </a:p>
        </p:txBody>
      </p:sp>
      <p:pic>
        <p:nvPicPr>
          <p:cNvPr id="6" name="Picture 3" descr="char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" t="2959" r="803" b="9056"/>
          <a:stretch/>
        </p:blipFill>
        <p:spPr bwMode="auto">
          <a:xfrm>
            <a:off x="247507" y="2819400"/>
            <a:ext cx="8538984" cy="2385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851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Color and label each domain and kingdom on the front and back cover of your booklet.</a:t>
            </a: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2" r="9634"/>
          <a:stretch/>
        </p:blipFill>
        <p:spPr bwMode="auto">
          <a:xfrm>
            <a:off x="109682" y="1371600"/>
            <a:ext cx="870279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439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462" y="0"/>
            <a:ext cx="8229600" cy="685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Breaking down the Kingdoms (not in book)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530" y="502443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Lets look at the way we define kingdoms today </a:t>
            </a:r>
            <a:br>
              <a:rPr lang="en-US" sz="2800" dirty="0" smtClean="0"/>
            </a:br>
            <a:r>
              <a:rPr lang="en-US" sz="2800" dirty="0" smtClean="0"/>
              <a:t>(DO NOT copy the definitions yet)</a:t>
            </a:r>
            <a:endParaRPr lang="en-US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361282" y="1596377"/>
            <a:ext cx="8382000" cy="5269761"/>
            <a:chOff x="685800" y="1741488"/>
            <a:chExt cx="7748588" cy="4180087"/>
          </a:xfrm>
        </p:grpSpPr>
        <p:pic>
          <p:nvPicPr>
            <p:cNvPr id="6" name="Picture 3" descr="bio_ch18_4377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741488"/>
              <a:ext cx="7748588" cy="4049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826683" y="2076450"/>
              <a:ext cx="1214033" cy="3251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5000"/>
                </a:lnSpc>
              </a:pPr>
              <a:r>
                <a:rPr lang="en-US" sz="1200" b="1" dirty="0"/>
                <a:t>DOMAIN</a:t>
              </a:r>
            </a:p>
            <a:p>
              <a:pPr algn="ctr">
                <a:lnSpc>
                  <a:spcPct val="105000"/>
                </a:lnSpc>
              </a:pPr>
              <a:endParaRPr lang="en-US" sz="1200" b="1" dirty="0"/>
            </a:p>
            <a:p>
              <a:pPr algn="ctr">
                <a:lnSpc>
                  <a:spcPct val="105000"/>
                </a:lnSpc>
              </a:pPr>
              <a:r>
                <a:rPr lang="en-US" sz="1200" b="1" dirty="0"/>
                <a:t>KINGDOM</a:t>
              </a:r>
            </a:p>
            <a:p>
              <a:pPr algn="ctr">
                <a:lnSpc>
                  <a:spcPct val="105000"/>
                </a:lnSpc>
              </a:pPr>
              <a:endParaRPr lang="en-US" sz="1200" b="1" dirty="0"/>
            </a:p>
            <a:p>
              <a:pPr algn="ctr">
                <a:lnSpc>
                  <a:spcPct val="105000"/>
                </a:lnSpc>
              </a:pPr>
              <a:r>
                <a:rPr lang="en-US" sz="1200" b="1" dirty="0"/>
                <a:t>CELL TYPE</a:t>
              </a:r>
            </a:p>
            <a:p>
              <a:pPr algn="ctr">
                <a:lnSpc>
                  <a:spcPct val="105000"/>
                </a:lnSpc>
              </a:pPr>
              <a:endParaRPr lang="en-US" sz="1200" b="1" dirty="0"/>
            </a:p>
            <a:p>
              <a:pPr algn="ctr">
                <a:lnSpc>
                  <a:spcPct val="105000"/>
                </a:lnSpc>
              </a:pPr>
              <a:r>
                <a:rPr lang="en-US" sz="1200" b="1" dirty="0"/>
                <a:t>CELL STRUCTURES</a:t>
              </a:r>
            </a:p>
            <a:p>
              <a:pPr algn="ctr">
                <a:lnSpc>
                  <a:spcPct val="105000"/>
                </a:lnSpc>
              </a:pPr>
              <a:endParaRPr lang="en-US" sz="1200" b="1" dirty="0"/>
            </a:p>
            <a:p>
              <a:pPr algn="ctr">
                <a:lnSpc>
                  <a:spcPct val="105000"/>
                </a:lnSpc>
              </a:pPr>
              <a:endParaRPr lang="en-US" sz="1200" b="1" dirty="0"/>
            </a:p>
            <a:p>
              <a:pPr algn="ctr">
                <a:lnSpc>
                  <a:spcPct val="105000"/>
                </a:lnSpc>
              </a:pPr>
              <a:endParaRPr lang="en-US" sz="1200" b="1" dirty="0"/>
            </a:p>
            <a:p>
              <a:pPr algn="ctr">
                <a:lnSpc>
                  <a:spcPct val="105000"/>
                </a:lnSpc>
              </a:pPr>
              <a:r>
                <a:rPr lang="en-US" sz="1200" b="1" dirty="0"/>
                <a:t>NUMBER OF CELLS</a:t>
              </a:r>
            </a:p>
            <a:p>
              <a:pPr algn="ctr">
                <a:lnSpc>
                  <a:spcPct val="105000"/>
                </a:lnSpc>
              </a:pPr>
              <a:endParaRPr lang="en-US" sz="1200" b="1" dirty="0"/>
            </a:p>
            <a:p>
              <a:pPr algn="ctr">
                <a:lnSpc>
                  <a:spcPct val="105000"/>
                </a:lnSpc>
              </a:pPr>
              <a:endParaRPr lang="en-US" sz="1200" b="1" dirty="0"/>
            </a:p>
            <a:p>
              <a:pPr algn="ctr">
                <a:lnSpc>
                  <a:spcPct val="130000"/>
                </a:lnSpc>
              </a:pPr>
              <a:endParaRPr lang="en-US" sz="1200" b="1" dirty="0"/>
            </a:p>
            <a:p>
              <a:pPr algn="ctr">
                <a:lnSpc>
                  <a:spcPct val="105000"/>
                </a:lnSpc>
              </a:pPr>
              <a:r>
                <a:rPr lang="en-US" sz="1200" b="1" dirty="0"/>
                <a:t>MODE OF NUTRITION</a:t>
              </a:r>
            </a:p>
            <a:p>
              <a:pPr algn="ctr">
                <a:lnSpc>
                  <a:spcPct val="150000"/>
                </a:lnSpc>
              </a:pPr>
              <a:endParaRPr lang="en-US" sz="1200" b="1" dirty="0"/>
            </a:p>
            <a:p>
              <a:pPr algn="ctr">
                <a:lnSpc>
                  <a:spcPct val="105000"/>
                </a:lnSpc>
              </a:pPr>
              <a:r>
                <a:rPr lang="en-US" sz="1200" b="1" dirty="0"/>
                <a:t>EXAMPLES</a:t>
              </a: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2012853" y="2089243"/>
              <a:ext cx="1104900" cy="3409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5000"/>
                </a:lnSpc>
              </a:pPr>
              <a:r>
                <a:rPr lang="en-US" sz="1200" b="1" dirty="0"/>
                <a:t>Bacteria</a:t>
              </a:r>
            </a:p>
            <a:p>
              <a:pPr algn="ctr">
                <a:lnSpc>
                  <a:spcPct val="105000"/>
                </a:lnSpc>
              </a:pPr>
              <a:endParaRPr lang="en-US" sz="1200" b="1" dirty="0"/>
            </a:p>
            <a:p>
              <a:pPr algn="ctr">
                <a:lnSpc>
                  <a:spcPct val="105000"/>
                </a:lnSpc>
              </a:pPr>
              <a:r>
                <a:rPr lang="en-US" sz="1200" b="1" dirty="0"/>
                <a:t>Eubacteria</a:t>
              </a:r>
            </a:p>
            <a:p>
              <a:pPr algn="ctr">
                <a:lnSpc>
                  <a:spcPct val="105000"/>
                </a:lnSpc>
              </a:pPr>
              <a:endParaRPr lang="en-US" sz="1200" b="1" dirty="0"/>
            </a:p>
            <a:p>
              <a:pPr>
                <a:lnSpc>
                  <a:spcPct val="105000"/>
                </a:lnSpc>
              </a:pPr>
              <a:r>
                <a:rPr lang="en-US" sz="1200" dirty="0"/>
                <a:t>Prokaryote</a:t>
              </a:r>
            </a:p>
            <a:p>
              <a:pPr>
                <a:lnSpc>
                  <a:spcPct val="50000"/>
                </a:lnSpc>
              </a:pPr>
              <a:endParaRPr lang="en-US" sz="1200" dirty="0"/>
            </a:p>
            <a:p>
              <a:pPr>
                <a:lnSpc>
                  <a:spcPct val="105000"/>
                </a:lnSpc>
              </a:pPr>
              <a:r>
                <a:rPr lang="en-US" sz="1200" dirty="0"/>
                <a:t>Cell walls with peptidoglycan</a:t>
              </a:r>
            </a:p>
            <a:p>
              <a:pPr>
                <a:lnSpc>
                  <a:spcPct val="105000"/>
                </a:lnSpc>
              </a:pPr>
              <a:endParaRPr lang="en-US" sz="1200" dirty="0"/>
            </a:p>
            <a:p>
              <a:pPr>
                <a:lnSpc>
                  <a:spcPct val="105000"/>
                </a:lnSpc>
              </a:pPr>
              <a:endParaRPr lang="en-US" sz="1200" dirty="0"/>
            </a:p>
            <a:p>
              <a:pPr>
                <a:lnSpc>
                  <a:spcPct val="105000"/>
                </a:lnSpc>
              </a:pPr>
              <a:endParaRPr lang="en-US" sz="1200" dirty="0"/>
            </a:p>
            <a:p>
              <a:pPr>
                <a:lnSpc>
                  <a:spcPct val="105000"/>
                </a:lnSpc>
              </a:pPr>
              <a:endParaRPr lang="en-US" sz="1200" dirty="0"/>
            </a:p>
            <a:p>
              <a:pPr>
                <a:lnSpc>
                  <a:spcPct val="105000"/>
                </a:lnSpc>
              </a:pPr>
              <a:r>
                <a:rPr lang="en-US" sz="1200" dirty="0"/>
                <a:t>Unicellular</a:t>
              </a:r>
            </a:p>
            <a:p>
              <a:endParaRPr lang="en-US" sz="1200" dirty="0"/>
            </a:p>
            <a:p>
              <a:endParaRPr lang="en-US" sz="1200" dirty="0"/>
            </a:p>
            <a:p>
              <a:endParaRPr lang="en-US" sz="1200" dirty="0"/>
            </a:p>
            <a:p>
              <a:endParaRPr lang="en-US" sz="1200" dirty="0"/>
            </a:p>
            <a:p>
              <a:pPr>
                <a:lnSpc>
                  <a:spcPct val="105000"/>
                </a:lnSpc>
              </a:pPr>
              <a:r>
                <a:rPr lang="en-US" sz="1200" dirty="0"/>
                <a:t>Autotroph or heterotroph</a:t>
              </a:r>
            </a:p>
            <a:p>
              <a:pPr>
                <a:lnSpc>
                  <a:spcPct val="50000"/>
                </a:lnSpc>
              </a:pPr>
              <a:endParaRPr lang="en-US" sz="1200" dirty="0"/>
            </a:p>
            <a:p>
              <a:pPr>
                <a:lnSpc>
                  <a:spcPct val="105000"/>
                </a:lnSpc>
              </a:pPr>
              <a:r>
                <a:rPr lang="en-US" sz="1200" i="1" dirty="0"/>
                <a:t>Streptococcus, Escherichia coli</a:t>
              </a: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3010376" y="2076450"/>
              <a:ext cx="1201166" cy="326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5000"/>
                </a:lnSpc>
              </a:pPr>
              <a:r>
                <a:rPr lang="en-US" sz="1200" b="1" dirty="0" err="1"/>
                <a:t>Archaea</a:t>
              </a:r>
              <a:endParaRPr lang="en-US" sz="1200" b="1" dirty="0"/>
            </a:p>
            <a:p>
              <a:pPr algn="ctr">
                <a:lnSpc>
                  <a:spcPct val="105000"/>
                </a:lnSpc>
              </a:pPr>
              <a:endParaRPr lang="en-US" sz="1200" b="1" dirty="0"/>
            </a:p>
            <a:p>
              <a:pPr algn="ctr">
                <a:lnSpc>
                  <a:spcPct val="105000"/>
                </a:lnSpc>
              </a:pPr>
              <a:r>
                <a:rPr lang="en-US" sz="1200" b="1" dirty="0" err="1"/>
                <a:t>Archaebacteria</a:t>
              </a:r>
              <a:endParaRPr lang="en-US" sz="1200" b="1" dirty="0"/>
            </a:p>
            <a:p>
              <a:pPr algn="ctr">
                <a:lnSpc>
                  <a:spcPct val="105000"/>
                </a:lnSpc>
              </a:pPr>
              <a:endParaRPr lang="en-US" sz="1200" b="1" dirty="0"/>
            </a:p>
            <a:p>
              <a:pPr>
                <a:lnSpc>
                  <a:spcPct val="105000"/>
                </a:lnSpc>
              </a:pPr>
              <a:r>
                <a:rPr lang="en-US" sz="1200" dirty="0"/>
                <a:t>Prokaryote</a:t>
              </a:r>
            </a:p>
            <a:p>
              <a:pPr>
                <a:lnSpc>
                  <a:spcPct val="50000"/>
                </a:lnSpc>
              </a:pPr>
              <a:endParaRPr lang="en-US" sz="1200" dirty="0"/>
            </a:p>
            <a:p>
              <a:pPr>
                <a:lnSpc>
                  <a:spcPct val="105000"/>
                </a:lnSpc>
              </a:pPr>
              <a:r>
                <a:rPr lang="en-US" sz="1200" dirty="0"/>
                <a:t>Cell walls without peptidoglycan</a:t>
              </a:r>
            </a:p>
            <a:p>
              <a:pPr>
                <a:lnSpc>
                  <a:spcPct val="105000"/>
                </a:lnSpc>
              </a:pPr>
              <a:endParaRPr lang="en-US" sz="1200" dirty="0"/>
            </a:p>
            <a:p>
              <a:pPr>
                <a:lnSpc>
                  <a:spcPct val="105000"/>
                </a:lnSpc>
              </a:pPr>
              <a:endParaRPr lang="en-US" sz="1200" dirty="0"/>
            </a:p>
            <a:p>
              <a:pPr>
                <a:lnSpc>
                  <a:spcPct val="105000"/>
                </a:lnSpc>
              </a:pPr>
              <a:endParaRPr lang="en-US" sz="1200" dirty="0"/>
            </a:p>
            <a:p>
              <a:pPr>
                <a:lnSpc>
                  <a:spcPct val="105000"/>
                </a:lnSpc>
              </a:pPr>
              <a:r>
                <a:rPr lang="en-US" sz="1200" dirty="0"/>
                <a:t>Unicellular</a:t>
              </a:r>
            </a:p>
            <a:p>
              <a:endParaRPr lang="en-US" sz="1200" dirty="0"/>
            </a:p>
            <a:p>
              <a:endParaRPr lang="en-US" sz="1200" dirty="0"/>
            </a:p>
            <a:p>
              <a:endParaRPr lang="en-US" sz="1200" dirty="0"/>
            </a:p>
            <a:p>
              <a:endParaRPr lang="en-US" sz="1200" dirty="0"/>
            </a:p>
            <a:p>
              <a:pPr>
                <a:lnSpc>
                  <a:spcPct val="105000"/>
                </a:lnSpc>
              </a:pPr>
              <a:r>
                <a:rPr lang="en-US" sz="1200" dirty="0"/>
                <a:t>Autotroph or heterotroph</a:t>
              </a:r>
            </a:p>
            <a:p>
              <a:pPr>
                <a:lnSpc>
                  <a:spcPct val="50000"/>
                </a:lnSpc>
              </a:pPr>
              <a:endParaRPr lang="en-US" sz="1200" dirty="0"/>
            </a:p>
            <a:p>
              <a:pPr>
                <a:lnSpc>
                  <a:spcPct val="105000"/>
                </a:lnSpc>
              </a:pPr>
              <a:r>
                <a:rPr lang="en-US" sz="1200" dirty="0"/>
                <a:t>Methanogens, halophiles</a:t>
              </a: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4184555" y="2076450"/>
              <a:ext cx="1133475" cy="3698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5000"/>
                </a:lnSpc>
              </a:pPr>
              <a:endParaRPr lang="en-US" sz="1200" b="1" dirty="0"/>
            </a:p>
            <a:p>
              <a:pPr algn="ctr">
                <a:lnSpc>
                  <a:spcPct val="105000"/>
                </a:lnSpc>
              </a:pPr>
              <a:endParaRPr lang="en-US" sz="1200" b="1" dirty="0"/>
            </a:p>
            <a:p>
              <a:pPr algn="ctr">
                <a:lnSpc>
                  <a:spcPct val="105000"/>
                </a:lnSpc>
              </a:pPr>
              <a:r>
                <a:rPr lang="en-US" sz="1200" b="1" dirty="0"/>
                <a:t>Protista</a:t>
              </a:r>
            </a:p>
            <a:p>
              <a:pPr algn="ctr">
                <a:lnSpc>
                  <a:spcPct val="105000"/>
                </a:lnSpc>
              </a:pPr>
              <a:endParaRPr lang="en-US" sz="1200" b="1" dirty="0"/>
            </a:p>
            <a:p>
              <a:pPr>
                <a:lnSpc>
                  <a:spcPct val="105000"/>
                </a:lnSpc>
              </a:pPr>
              <a:r>
                <a:rPr lang="en-US" sz="1200" dirty="0"/>
                <a:t>Eukaryote</a:t>
              </a:r>
            </a:p>
            <a:p>
              <a:pPr>
                <a:lnSpc>
                  <a:spcPct val="50000"/>
                </a:lnSpc>
              </a:pPr>
              <a:endParaRPr lang="en-US" sz="1200" dirty="0"/>
            </a:p>
            <a:p>
              <a:r>
                <a:rPr lang="en-US" sz="1200" dirty="0"/>
                <a:t>Cell walls of cellulose in some; some have chloroplasts</a:t>
              </a:r>
            </a:p>
            <a:p>
              <a:endParaRPr lang="en-US" sz="1200" dirty="0"/>
            </a:p>
            <a:p>
              <a:pPr>
                <a:lnSpc>
                  <a:spcPct val="20000"/>
                </a:lnSpc>
              </a:pPr>
              <a:endParaRPr lang="en-US" sz="1200" dirty="0"/>
            </a:p>
            <a:p>
              <a:r>
                <a:rPr lang="en-US" sz="1200" dirty="0"/>
                <a:t>Most unicellular; some colonial; some multicellular</a:t>
              </a:r>
            </a:p>
            <a:p>
              <a:endParaRPr lang="en-US" sz="1200" dirty="0"/>
            </a:p>
            <a:p>
              <a:pPr>
                <a:lnSpc>
                  <a:spcPct val="105000"/>
                </a:lnSpc>
              </a:pPr>
              <a:r>
                <a:rPr lang="en-US" sz="1200" dirty="0"/>
                <a:t>Autotroph or heterotroph</a:t>
              </a:r>
            </a:p>
            <a:p>
              <a:pPr>
                <a:lnSpc>
                  <a:spcPct val="50000"/>
                </a:lnSpc>
              </a:pPr>
              <a:endParaRPr lang="en-US" sz="1200" dirty="0"/>
            </a:p>
            <a:p>
              <a:pPr>
                <a:lnSpc>
                  <a:spcPct val="105000"/>
                </a:lnSpc>
              </a:pPr>
              <a:r>
                <a:rPr lang="en-US" sz="1200" i="1" dirty="0"/>
                <a:t>Amoeba, Paramecium, </a:t>
              </a:r>
              <a:r>
                <a:rPr lang="en-US" sz="1200" dirty="0"/>
                <a:t>slime molds, giant kelp</a:t>
              </a: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5232305" y="2076450"/>
              <a:ext cx="1019175" cy="3229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5000"/>
                </a:lnSpc>
              </a:pPr>
              <a:endParaRPr lang="en-US" sz="1200" b="1" dirty="0"/>
            </a:p>
            <a:p>
              <a:pPr algn="ctr">
                <a:lnSpc>
                  <a:spcPct val="105000"/>
                </a:lnSpc>
              </a:pPr>
              <a:endParaRPr lang="en-US" sz="1200" b="1" dirty="0"/>
            </a:p>
            <a:p>
              <a:pPr algn="ctr">
                <a:lnSpc>
                  <a:spcPct val="105000"/>
                </a:lnSpc>
              </a:pPr>
              <a:r>
                <a:rPr lang="en-US" sz="1200" b="1" dirty="0"/>
                <a:t>Fungi</a:t>
              </a:r>
            </a:p>
            <a:p>
              <a:pPr algn="ctr">
                <a:lnSpc>
                  <a:spcPct val="105000"/>
                </a:lnSpc>
              </a:pPr>
              <a:endParaRPr lang="en-US" sz="1200" b="1" dirty="0"/>
            </a:p>
            <a:p>
              <a:pPr>
                <a:lnSpc>
                  <a:spcPct val="105000"/>
                </a:lnSpc>
              </a:pPr>
              <a:r>
                <a:rPr lang="en-US" sz="1200" dirty="0"/>
                <a:t>Eukaryote</a:t>
              </a:r>
            </a:p>
            <a:p>
              <a:pPr>
                <a:lnSpc>
                  <a:spcPct val="50000"/>
                </a:lnSpc>
              </a:pPr>
              <a:endParaRPr lang="en-US" sz="1200" dirty="0"/>
            </a:p>
            <a:p>
              <a:r>
                <a:rPr lang="en-US" sz="1200" dirty="0"/>
                <a:t>Cell walls of chitin</a:t>
              </a:r>
            </a:p>
            <a:p>
              <a:endParaRPr lang="en-US" sz="1200" dirty="0"/>
            </a:p>
            <a:p>
              <a:endParaRPr lang="en-US" sz="1200" dirty="0"/>
            </a:p>
            <a:p>
              <a:endParaRPr lang="en-US" sz="1200" dirty="0"/>
            </a:p>
            <a:p>
              <a:endParaRPr lang="en-US" sz="1200" dirty="0"/>
            </a:p>
            <a:p>
              <a:pPr>
                <a:lnSpc>
                  <a:spcPct val="20000"/>
                </a:lnSpc>
              </a:pPr>
              <a:endParaRPr lang="en-US" sz="1200" dirty="0"/>
            </a:p>
            <a:p>
              <a:r>
                <a:rPr lang="en-US" sz="1200" dirty="0"/>
                <a:t>Most multicellular; some unicellular</a:t>
              </a:r>
            </a:p>
            <a:p>
              <a:endParaRPr lang="en-US" sz="1200" dirty="0"/>
            </a:p>
            <a:p>
              <a:pPr>
                <a:lnSpc>
                  <a:spcPct val="105000"/>
                </a:lnSpc>
              </a:pPr>
              <a:r>
                <a:rPr lang="en-US" sz="1200" dirty="0"/>
                <a:t>Heterotroph</a:t>
              </a:r>
            </a:p>
            <a:p>
              <a:pPr>
                <a:lnSpc>
                  <a:spcPct val="105000"/>
                </a:lnSpc>
              </a:pPr>
              <a:endParaRPr lang="en-US" sz="1200" dirty="0"/>
            </a:p>
            <a:p>
              <a:endParaRPr lang="en-US" sz="1200" dirty="0"/>
            </a:p>
            <a:p>
              <a:pPr>
                <a:lnSpc>
                  <a:spcPct val="75000"/>
                </a:lnSpc>
              </a:pPr>
              <a:r>
                <a:rPr lang="en-US" sz="1200" dirty="0"/>
                <a:t>Mushrooms, yeasts</a:t>
              </a: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6248304" y="2076450"/>
              <a:ext cx="1006475" cy="3552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5000"/>
                </a:lnSpc>
              </a:pPr>
              <a:endParaRPr lang="en-US" sz="1200" b="1" dirty="0"/>
            </a:p>
            <a:p>
              <a:pPr algn="ctr">
                <a:lnSpc>
                  <a:spcPct val="105000"/>
                </a:lnSpc>
              </a:pPr>
              <a:endParaRPr lang="en-US" sz="1200" b="1" dirty="0"/>
            </a:p>
            <a:p>
              <a:pPr algn="ctr">
                <a:lnSpc>
                  <a:spcPct val="105000"/>
                </a:lnSpc>
              </a:pPr>
              <a:r>
                <a:rPr lang="en-US" sz="1200" b="1" dirty="0"/>
                <a:t>Plantae</a:t>
              </a:r>
            </a:p>
            <a:p>
              <a:pPr algn="ctr">
                <a:lnSpc>
                  <a:spcPct val="105000"/>
                </a:lnSpc>
              </a:pPr>
              <a:endParaRPr lang="en-US" sz="1200" b="1" dirty="0"/>
            </a:p>
            <a:p>
              <a:pPr>
                <a:lnSpc>
                  <a:spcPct val="105000"/>
                </a:lnSpc>
              </a:pPr>
              <a:r>
                <a:rPr lang="en-US" sz="1200" dirty="0"/>
                <a:t>Eukaryote</a:t>
              </a:r>
            </a:p>
            <a:p>
              <a:pPr>
                <a:lnSpc>
                  <a:spcPct val="50000"/>
                </a:lnSpc>
              </a:pPr>
              <a:endParaRPr lang="en-US" sz="1200" dirty="0"/>
            </a:p>
            <a:p>
              <a:r>
                <a:rPr lang="en-US" sz="1200" dirty="0"/>
                <a:t>Cell walls of cellulose; chloroplasts</a:t>
              </a:r>
            </a:p>
            <a:p>
              <a:endParaRPr lang="en-US" sz="1200" dirty="0"/>
            </a:p>
            <a:p>
              <a:endParaRPr lang="en-US" sz="1200" dirty="0"/>
            </a:p>
            <a:p>
              <a:endParaRPr lang="en-US" sz="1200" dirty="0"/>
            </a:p>
            <a:p>
              <a:pPr>
                <a:lnSpc>
                  <a:spcPct val="20000"/>
                </a:lnSpc>
              </a:pPr>
              <a:endParaRPr lang="en-US" sz="1200" dirty="0"/>
            </a:p>
            <a:p>
              <a:r>
                <a:rPr lang="en-US" sz="1200" dirty="0"/>
                <a:t>Multicellular</a:t>
              </a:r>
            </a:p>
            <a:p>
              <a:endParaRPr lang="en-US" sz="1200" dirty="0"/>
            </a:p>
            <a:p>
              <a:endParaRPr lang="en-US" sz="1200" dirty="0"/>
            </a:p>
            <a:p>
              <a:endParaRPr lang="en-US" sz="1200" dirty="0"/>
            </a:p>
            <a:p>
              <a:endParaRPr lang="en-US" sz="1200" dirty="0"/>
            </a:p>
            <a:p>
              <a:pPr>
                <a:lnSpc>
                  <a:spcPct val="105000"/>
                </a:lnSpc>
              </a:pPr>
              <a:r>
                <a:rPr lang="en-US" sz="1200" dirty="0"/>
                <a:t>Autotroph</a:t>
              </a:r>
            </a:p>
            <a:p>
              <a:endParaRPr lang="en-US" sz="1200" dirty="0"/>
            </a:p>
            <a:p>
              <a:pPr>
                <a:lnSpc>
                  <a:spcPct val="75000"/>
                </a:lnSpc>
              </a:pPr>
              <a:endParaRPr lang="en-US" sz="1200" dirty="0"/>
            </a:p>
            <a:p>
              <a:r>
                <a:rPr lang="en-US" sz="1200" dirty="0"/>
                <a:t>Mosses, ferns, flowering plants</a:t>
              </a: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7277004" y="2076450"/>
              <a:ext cx="1031875" cy="384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5000"/>
                </a:lnSpc>
              </a:pPr>
              <a:endParaRPr lang="en-US" sz="1200" b="1"/>
            </a:p>
            <a:p>
              <a:pPr algn="ctr">
                <a:lnSpc>
                  <a:spcPct val="105000"/>
                </a:lnSpc>
              </a:pPr>
              <a:endParaRPr lang="en-US" sz="1200" b="1"/>
            </a:p>
            <a:p>
              <a:pPr algn="ctr">
                <a:lnSpc>
                  <a:spcPct val="105000"/>
                </a:lnSpc>
              </a:pPr>
              <a:r>
                <a:rPr lang="en-US" sz="1200" b="1"/>
                <a:t>Animalia</a:t>
              </a:r>
            </a:p>
            <a:p>
              <a:pPr algn="ctr">
                <a:lnSpc>
                  <a:spcPct val="105000"/>
                </a:lnSpc>
              </a:pPr>
              <a:endParaRPr lang="en-US" sz="1200" b="1"/>
            </a:p>
            <a:p>
              <a:pPr>
                <a:lnSpc>
                  <a:spcPct val="105000"/>
                </a:lnSpc>
              </a:pPr>
              <a:r>
                <a:rPr lang="en-US" sz="1200"/>
                <a:t>Eukaryote</a:t>
              </a:r>
            </a:p>
            <a:p>
              <a:pPr>
                <a:lnSpc>
                  <a:spcPct val="50000"/>
                </a:lnSpc>
              </a:pPr>
              <a:endParaRPr lang="en-US" sz="1200"/>
            </a:p>
            <a:p>
              <a:r>
                <a:rPr lang="en-US" sz="1200"/>
                <a:t>No cell walls or chloroplasts</a:t>
              </a:r>
            </a:p>
            <a:p>
              <a:endParaRPr lang="en-US" sz="1200"/>
            </a:p>
            <a:p>
              <a:endParaRPr lang="en-US" sz="1200"/>
            </a:p>
            <a:p>
              <a:endParaRPr lang="en-US" sz="1200"/>
            </a:p>
            <a:p>
              <a:endParaRPr lang="en-US" sz="1200"/>
            </a:p>
            <a:p>
              <a:pPr>
                <a:lnSpc>
                  <a:spcPct val="20000"/>
                </a:lnSpc>
              </a:pPr>
              <a:endParaRPr lang="en-US" sz="1200"/>
            </a:p>
            <a:p>
              <a:r>
                <a:rPr lang="en-US" sz="1200"/>
                <a:t>Multicellular</a:t>
              </a:r>
            </a:p>
            <a:p>
              <a:endParaRPr lang="en-US" sz="1200"/>
            </a:p>
            <a:p>
              <a:endParaRPr lang="en-US" sz="1200"/>
            </a:p>
            <a:p>
              <a:endParaRPr lang="en-US" sz="1200"/>
            </a:p>
            <a:p>
              <a:endParaRPr lang="en-US" sz="1200"/>
            </a:p>
            <a:p>
              <a:pPr>
                <a:lnSpc>
                  <a:spcPct val="105000"/>
                </a:lnSpc>
              </a:pPr>
              <a:r>
                <a:rPr lang="en-US" sz="1200"/>
                <a:t>Heterotroph</a:t>
              </a:r>
            </a:p>
            <a:p>
              <a:endParaRPr lang="en-US" sz="1200"/>
            </a:p>
            <a:p>
              <a:pPr>
                <a:lnSpc>
                  <a:spcPct val="75000"/>
                </a:lnSpc>
              </a:pPr>
              <a:endParaRPr lang="en-US" sz="1200"/>
            </a:p>
            <a:p>
              <a:r>
                <a:rPr lang="en-US" sz="1200"/>
                <a:t>Sponges, worms, insects, fishes, mammals</a:t>
              </a: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5710238" y="2076450"/>
              <a:ext cx="1000125" cy="216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5000"/>
                </a:lnSpc>
              </a:pPr>
              <a:r>
                <a:rPr lang="en-US" sz="1200" b="1" dirty="0" err="1"/>
                <a:t>Eukarya</a:t>
              </a:r>
              <a:endParaRPr lang="en-US" sz="1000" b="1" dirty="0"/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3367088" y="1774825"/>
              <a:ext cx="2057400" cy="252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5000"/>
                </a:lnSpc>
              </a:pPr>
              <a:r>
                <a:rPr lang="en-US" sz="1000" b="1" dirty="0">
                  <a:solidFill>
                    <a:schemeClr val="bg1"/>
                  </a:solidFill>
                </a:rPr>
                <a:t>Classification of Living Things</a:t>
              </a:r>
            </a:p>
          </p:txBody>
        </p:sp>
      </p:grpSp>
      <p:sp>
        <p:nvSpPr>
          <p:cNvPr id="16" name="Right Arrow 15"/>
          <p:cNvSpPr/>
          <p:nvPr/>
        </p:nvSpPr>
        <p:spPr>
          <a:xfrm>
            <a:off x="0" y="1926474"/>
            <a:ext cx="762000" cy="4572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142318"/>
            <a:ext cx="8229600" cy="1143000"/>
          </a:xfrm>
        </p:spPr>
        <p:txBody>
          <a:bodyPr/>
          <a:lstStyle/>
          <a:p>
            <a:r>
              <a:rPr lang="en-US" dirty="0" smtClean="0"/>
              <a:t>Cell and Virus Characteristics</a:t>
            </a:r>
            <a:endParaRPr lang="en-US" dirty="0"/>
          </a:p>
        </p:txBody>
      </p:sp>
      <p:pic>
        <p:nvPicPr>
          <p:cNvPr id="1026" name="Picture 2" descr="plant-and-animal-cells-not-labeled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813" y="5337175"/>
            <a:ext cx="1943100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7" name="Picture 3" descr="2-animal-cell-diagram-science-source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5" t="9570" r="10959" b="11963"/>
          <a:stretch>
            <a:fillRect/>
          </a:stretch>
        </p:blipFill>
        <p:spPr bwMode="auto">
          <a:xfrm>
            <a:off x="1719088" y="2662591"/>
            <a:ext cx="1860550" cy="141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8" name="Picture 4" descr="ss_cell_structure_bacteri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01" b="14937"/>
          <a:stretch>
            <a:fillRect/>
          </a:stretch>
        </p:blipFill>
        <p:spPr bwMode="auto">
          <a:xfrm>
            <a:off x="6089737" y="2667000"/>
            <a:ext cx="1817687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vir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994836"/>
            <a:ext cx="1684337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04800" y="3039798"/>
            <a:ext cx="1052512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Animal Cell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33400" y="5958349"/>
            <a:ext cx="1052513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Plant Cell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876800" y="3368234"/>
            <a:ext cx="1052512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Bacterial Cell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272087" y="6104737"/>
            <a:ext cx="1052513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Virus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351187" y="1219200"/>
            <a:ext cx="4040188" cy="1447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Animal cells NEVER have a cell wall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They are always eukaryotic. There are numerous variations. They are always part of multicellular organism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228600" y="4270381"/>
            <a:ext cx="4040188" cy="243521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Plant cells always have a cell wall. </a:t>
            </a:r>
            <a:r>
              <a:rPr lang="en-US" sz="2000" dirty="0">
                <a:solidFill>
                  <a:srgbClr val="C00000"/>
                </a:solidFill>
              </a:rPr>
              <a:t>There are numerous variations. They are always part of multicellular organism</a:t>
            </a:r>
          </a:p>
        </p:txBody>
      </p:sp>
      <p:sp>
        <p:nvSpPr>
          <p:cNvPr id="3" name="Rectangle 2"/>
          <p:cNvSpPr/>
          <p:nvPr/>
        </p:nvSpPr>
        <p:spPr>
          <a:xfrm>
            <a:off x="4438252" y="12954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Bacterial cells are NEVER multicellular and they are always prokaryotic, they sometimes have flagella, </a:t>
            </a:r>
            <a:r>
              <a:rPr lang="en-US" dirty="0" err="1" smtClean="0">
                <a:solidFill>
                  <a:srgbClr val="C00000"/>
                </a:solidFill>
              </a:rPr>
              <a:t>cillia</a:t>
            </a:r>
            <a:r>
              <a:rPr lang="en-US" dirty="0" smtClean="0">
                <a:solidFill>
                  <a:srgbClr val="C00000"/>
                </a:solidFill>
              </a:rPr>
              <a:t> or </a:t>
            </a:r>
            <a:r>
              <a:rPr lang="en-US" dirty="0" err="1" smtClean="0">
                <a:solidFill>
                  <a:srgbClr val="C00000"/>
                </a:solidFill>
              </a:rPr>
              <a:t>pili</a:t>
            </a:r>
            <a:r>
              <a:rPr lang="en-US" dirty="0" smtClean="0">
                <a:solidFill>
                  <a:srgbClr val="C00000"/>
                </a:solidFill>
              </a:rPr>
              <a:t>.  They do have a cell wall.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They have NO nucleus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87930" y="428650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Viruses are NOT CELLULAR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They are comprised of genetic material and a protein coat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387930" y="1219200"/>
            <a:ext cx="0" cy="54345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04800" y="4191000"/>
            <a:ext cx="86551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6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The Six Kingdoms</a:t>
            </a:r>
            <a:br>
              <a:rPr lang="en-US" dirty="0" smtClean="0"/>
            </a:br>
            <a:r>
              <a:rPr lang="en-US" sz="3000" dirty="0" smtClean="0"/>
              <a:t>Page 9 (You will come back to this page)</a:t>
            </a:r>
            <a:endParaRPr lang="en-US" sz="3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9813278"/>
              </p:ext>
            </p:extLst>
          </p:nvPr>
        </p:nvGraphicFramePr>
        <p:xfrm>
          <a:off x="228600" y="1600200"/>
          <a:ext cx="8458200" cy="50291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0"/>
                <a:gridCol w="6172200"/>
              </a:tblGrid>
              <a:tr h="71845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Kingdom</a:t>
                      </a:r>
                      <a:endParaRPr lang="en-US" sz="36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General</a:t>
                      </a:r>
                      <a:r>
                        <a:rPr lang="en-US" sz="3600" baseline="0" dirty="0" smtClean="0"/>
                        <a:t> Description </a:t>
                      </a:r>
                      <a:endParaRPr lang="en-US" sz="36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718457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Archaebactria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1845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Eubacteria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1845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Protista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1845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Fungi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1845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Plantae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18457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Animalia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716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Kingdom </a:t>
            </a:r>
            <a:r>
              <a:rPr lang="en-US" dirty="0" err="1" smtClean="0"/>
              <a:t>Archaebacteria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Page 10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 fontScale="85000" lnSpcReduction="20000"/>
          </a:bodyPr>
          <a:lstStyle/>
          <a:p>
            <a:r>
              <a:rPr lang="en-US" b="1" u="sng" dirty="0" smtClean="0">
                <a:solidFill>
                  <a:srgbClr val="C00000"/>
                </a:solidFill>
              </a:rPr>
              <a:t>ALWAYS</a:t>
            </a:r>
            <a:r>
              <a:rPr lang="en-US" b="1" dirty="0" smtClean="0">
                <a:solidFill>
                  <a:srgbClr val="C00000"/>
                </a:solidFill>
              </a:rPr>
              <a:t> Prokaryote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Live in extreme environments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Most </a:t>
            </a:r>
            <a:r>
              <a:rPr lang="en-US" b="1" u="sng" dirty="0" smtClean="0">
                <a:solidFill>
                  <a:srgbClr val="C00000"/>
                </a:solidFill>
              </a:rPr>
              <a:t>DO NOT </a:t>
            </a:r>
            <a:r>
              <a:rPr lang="en-US" b="1" dirty="0" smtClean="0">
                <a:solidFill>
                  <a:srgbClr val="C00000"/>
                </a:solidFill>
              </a:rPr>
              <a:t>use oxygen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Their cell walls </a:t>
            </a:r>
            <a:r>
              <a:rPr lang="en-US" b="1" u="sng" dirty="0" smtClean="0">
                <a:solidFill>
                  <a:srgbClr val="C00000"/>
                </a:solidFill>
              </a:rPr>
              <a:t>DO NOT </a:t>
            </a:r>
            <a:r>
              <a:rPr lang="en-US" b="1" dirty="0" smtClean="0">
                <a:solidFill>
                  <a:srgbClr val="C00000"/>
                </a:solidFill>
              </a:rPr>
              <a:t>have the protein </a:t>
            </a:r>
            <a:r>
              <a:rPr lang="en-US" b="1" dirty="0" err="1" smtClean="0">
                <a:solidFill>
                  <a:srgbClr val="C00000"/>
                </a:solidFill>
              </a:rPr>
              <a:t>Pepti</a:t>
            </a:r>
            <a:r>
              <a:rPr lang="en-US" b="1" dirty="0" smtClean="0">
                <a:solidFill>
                  <a:srgbClr val="C00000"/>
                </a:solidFill>
              </a:rPr>
              <a:t>-do-glycan</a:t>
            </a:r>
          </a:p>
          <a:p>
            <a:r>
              <a:rPr lang="en-US" b="1" u="sng" dirty="0">
                <a:solidFill>
                  <a:srgbClr val="C00000"/>
                </a:solidFill>
              </a:rPr>
              <a:t>ALWAYS</a:t>
            </a:r>
            <a:r>
              <a:rPr lang="en-US" b="1" dirty="0">
                <a:solidFill>
                  <a:srgbClr val="C00000"/>
                </a:solidFill>
              </a:rPr>
              <a:t> Unicellular</a:t>
            </a:r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Some autotrophic, some heterotrophic</a:t>
            </a:r>
          </a:p>
          <a:p>
            <a:endParaRPr lang="en-US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Ex:</a:t>
            </a:r>
          </a:p>
          <a:p>
            <a:pPr lvl="1"/>
            <a:r>
              <a:rPr lang="en-US" sz="2600" b="1" u="sng" dirty="0" smtClean="0">
                <a:solidFill>
                  <a:srgbClr val="C00000"/>
                </a:solidFill>
              </a:rPr>
              <a:t>Thermophiles</a:t>
            </a:r>
            <a:r>
              <a:rPr lang="en-US" sz="2600" b="1" dirty="0" smtClean="0">
                <a:solidFill>
                  <a:srgbClr val="C00000"/>
                </a:solidFill>
              </a:rPr>
              <a:t> – live in extreme temperatures (hot &amp; cold)</a:t>
            </a:r>
          </a:p>
          <a:p>
            <a:pPr lvl="1"/>
            <a:r>
              <a:rPr lang="en-US" sz="2600" b="1" u="sng" dirty="0" smtClean="0">
                <a:solidFill>
                  <a:srgbClr val="C00000"/>
                </a:solidFill>
              </a:rPr>
              <a:t>Halophiles</a:t>
            </a:r>
            <a:r>
              <a:rPr lang="en-US" sz="2600" b="1" dirty="0" smtClean="0">
                <a:solidFill>
                  <a:srgbClr val="C00000"/>
                </a:solidFill>
              </a:rPr>
              <a:t> – live in very salty environments</a:t>
            </a:r>
          </a:p>
          <a:p>
            <a:pPr lvl="1"/>
            <a:r>
              <a:rPr lang="en-US" sz="2600" b="1" u="sng" dirty="0" smtClean="0">
                <a:solidFill>
                  <a:srgbClr val="C00000"/>
                </a:solidFill>
              </a:rPr>
              <a:t>Methanogens</a:t>
            </a:r>
            <a:r>
              <a:rPr lang="en-US" sz="2600" b="1" dirty="0" smtClean="0">
                <a:solidFill>
                  <a:srgbClr val="C00000"/>
                </a:solidFill>
              </a:rPr>
              <a:t> – make methane as waste product (why swamp gases and septic tanks smell bad)</a:t>
            </a:r>
            <a:endParaRPr lang="en-US" sz="2600" b="1" dirty="0">
              <a:solidFill>
                <a:srgbClr val="C00000"/>
              </a:solidFill>
            </a:endParaRPr>
          </a:p>
        </p:txBody>
      </p:sp>
      <p:pic>
        <p:nvPicPr>
          <p:cNvPr id="4" name="Picture 6" descr="yellowsto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33722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nur045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429000"/>
            <a:ext cx="1184831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1032257-Paint-Pots-East-Kootenays-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25" y="346625"/>
            <a:ext cx="102539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news.bbcimg.co.uk/media/images/50998000/jpg/_50998723_b236147-streptococcus_bacteria-sp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1" y="4191388"/>
            <a:ext cx="2521882" cy="141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Kingdom </a:t>
            </a:r>
            <a:r>
              <a:rPr lang="en-US" dirty="0" err="1" smtClean="0"/>
              <a:t>Eubacteria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Page 11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588"/>
            <a:ext cx="82296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b="1" u="sng" dirty="0" smtClean="0">
                <a:solidFill>
                  <a:srgbClr val="C00000"/>
                </a:solidFill>
              </a:rPr>
              <a:t>ALWAYS</a:t>
            </a:r>
            <a:r>
              <a:rPr lang="en-US" b="1" dirty="0" smtClean="0">
                <a:solidFill>
                  <a:srgbClr val="C00000"/>
                </a:solidFill>
              </a:rPr>
              <a:t> Prokaryote Unicellular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Essential for the N cycle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Live in same environments as humans</a:t>
            </a:r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Their cell walls </a:t>
            </a:r>
            <a:r>
              <a:rPr lang="en-US" b="1" u="sng" dirty="0" smtClean="0">
                <a:solidFill>
                  <a:srgbClr val="C00000"/>
                </a:solidFill>
              </a:rPr>
              <a:t>DO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have the protein </a:t>
            </a:r>
            <a:r>
              <a:rPr lang="en-US" b="1" dirty="0" err="1" smtClean="0">
                <a:solidFill>
                  <a:srgbClr val="C00000"/>
                </a:solidFill>
              </a:rPr>
              <a:t>Pepti</a:t>
            </a:r>
            <a:r>
              <a:rPr lang="en-US" b="1" dirty="0" smtClean="0">
                <a:solidFill>
                  <a:srgbClr val="C00000"/>
                </a:solidFill>
              </a:rPr>
              <a:t>-do-glycan</a:t>
            </a:r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Some </a:t>
            </a:r>
            <a:r>
              <a:rPr lang="en-US" b="1" dirty="0">
                <a:solidFill>
                  <a:srgbClr val="C00000"/>
                </a:solidFill>
              </a:rPr>
              <a:t>autotrophic, some </a:t>
            </a:r>
            <a:r>
              <a:rPr lang="en-US" b="1" dirty="0" smtClean="0">
                <a:solidFill>
                  <a:srgbClr val="C00000"/>
                </a:solidFill>
              </a:rPr>
              <a:t>heterotrophic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Many are Decomposers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Ex:</a:t>
            </a:r>
          </a:p>
          <a:p>
            <a:pPr lvl="1"/>
            <a:r>
              <a:rPr lang="en-US" sz="2400" b="1" u="sng" dirty="0" smtClean="0">
                <a:solidFill>
                  <a:srgbClr val="C00000"/>
                </a:solidFill>
              </a:rPr>
              <a:t>E.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u="sng" dirty="0" smtClean="0">
                <a:solidFill>
                  <a:srgbClr val="C00000"/>
                </a:solidFill>
              </a:rPr>
              <a:t>coli</a:t>
            </a:r>
            <a:r>
              <a:rPr lang="en-US" sz="2400" b="1" dirty="0" smtClean="0">
                <a:solidFill>
                  <a:srgbClr val="C00000"/>
                </a:solidFill>
              </a:rPr>
              <a:t>, bacteria that can be helpful or harmful</a:t>
            </a:r>
          </a:p>
          <a:p>
            <a:pPr lvl="1"/>
            <a:r>
              <a:rPr lang="en-US" sz="2400" b="1" u="sng" dirty="0" smtClean="0">
                <a:solidFill>
                  <a:srgbClr val="C00000"/>
                </a:solidFill>
              </a:rPr>
              <a:t>Streptococcus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u="sng" dirty="0" smtClean="0">
                <a:solidFill>
                  <a:srgbClr val="C00000"/>
                </a:solidFill>
              </a:rPr>
              <a:t>pneumonia</a:t>
            </a:r>
            <a:r>
              <a:rPr lang="en-US" sz="2400" b="1" dirty="0" smtClean="0">
                <a:solidFill>
                  <a:srgbClr val="C00000"/>
                </a:solidFill>
              </a:rPr>
              <a:t> – harmful, causes sickness</a:t>
            </a:r>
          </a:p>
          <a:p>
            <a:pPr lvl="1"/>
            <a:r>
              <a:rPr lang="en-US" sz="2400" b="1" u="sng" dirty="0" smtClean="0">
                <a:solidFill>
                  <a:srgbClr val="C00000"/>
                </a:solidFill>
              </a:rPr>
              <a:t>Lactobacillus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u="sng" dirty="0" smtClean="0">
                <a:solidFill>
                  <a:srgbClr val="C00000"/>
                </a:solidFill>
              </a:rPr>
              <a:t>acidophilus</a:t>
            </a:r>
            <a:r>
              <a:rPr lang="en-US" sz="2400" b="1" dirty="0" smtClean="0">
                <a:solidFill>
                  <a:srgbClr val="C00000"/>
                </a:solidFill>
              </a:rPr>
              <a:t> – beneficial, found in yogurt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://www.nisenet.org/sites/default/files/cholera_bacteria_ni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914400"/>
            <a:ext cx="2074301" cy="162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E. coli </a:t>
            </a:r>
            <a:r>
              <a:rPr lang="en-US" dirty="0" smtClean="0"/>
              <a:t>article</a:t>
            </a:r>
            <a:br>
              <a:rPr lang="en-US" dirty="0" smtClean="0"/>
            </a:br>
            <a:r>
              <a:rPr lang="en-US" sz="2700" dirty="0" smtClean="0"/>
              <a:t>(Bottom box page 10)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</a:rPr>
              <a:t>Play or present NPR article…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u="sng" dirty="0" smtClean="0">
                <a:solidFill>
                  <a:srgbClr val="C00000"/>
                </a:solidFill>
              </a:rPr>
              <a:t>Harmful  </a:t>
            </a:r>
          </a:p>
          <a:p>
            <a:pPr>
              <a:buNone/>
            </a:pPr>
            <a:r>
              <a:rPr lang="en-US" sz="2800" i="1" dirty="0" smtClean="0">
                <a:solidFill>
                  <a:srgbClr val="C00000"/>
                </a:solidFill>
              </a:rPr>
              <a:t>E. coli </a:t>
            </a:r>
          </a:p>
          <a:p>
            <a:pPr>
              <a:buNone/>
            </a:pPr>
            <a:r>
              <a:rPr lang="en-US" sz="2800" i="1" dirty="0" smtClean="0">
                <a:solidFill>
                  <a:srgbClr val="C00000"/>
                </a:solidFill>
              </a:rPr>
              <a:t>Listeria </a:t>
            </a:r>
            <a:r>
              <a:rPr lang="en-US" sz="2800" i="1" dirty="0" err="1" smtClean="0">
                <a:solidFill>
                  <a:srgbClr val="C00000"/>
                </a:solidFill>
              </a:rPr>
              <a:t>monocytogenes</a:t>
            </a:r>
            <a:r>
              <a:rPr lang="en-US" sz="2800" i="1" dirty="0">
                <a:solidFill>
                  <a:srgbClr val="C00000"/>
                </a:solidFill>
              </a:rPr>
              <a:t> </a:t>
            </a:r>
            <a:r>
              <a:rPr lang="en-US" sz="2800" i="1" dirty="0" smtClean="0">
                <a:solidFill>
                  <a:srgbClr val="C00000"/>
                </a:solidFill>
              </a:rPr>
              <a:t> </a:t>
            </a:r>
            <a:r>
              <a:rPr lang="en-US" sz="1200" i="1" dirty="0" smtClean="0">
                <a:solidFill>
                  <a:srgbClr val="C00000"/>
                </a:solidFill>
                <a:hlinkClick r:id="rId2"/>
              </a:rPr>
              <a:t>http</a:t>
            </a:r>
            <a:r>
              <a:rPr lang="en-US" sz="1200" i="1" dirty="0">
                <a:solidFill>
                  <a:srgbClr val="C00000"/>
                </a:solidFill>
                <a:hlinkClick r:id="rId2"/>
              </a:rPr>
              <a:t>://www.cnn.com/2015/04/20/health/blue-bell-ice-cream-recall</a:t>
            </a:r>
            <a:r>
              <a:rPr lang="en-US" sz="1200" i="1" dirty="0" smtClean="0">
                <a:solidFill>
                  <a:srgbClr val="C00000"/>
                </a:solidFill>
                <a:hlinkClick r:id="rId2"/>
              </a:rPr>
              <a:t>/</a:t>
            </a:r>
            <a:r>
              <a:rPr lang="en-US" sz="1200" i="1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r>
              <a:rPr lang="en-US" sz="2800" i="1" dirty="0" smtClean="0">
                <a:solidFill>
                  <a:srgbClr val="C00000"/>
                </a:solidFill>
              </a:rPr>
              <a:t>Salmonella </a:t>
            </a:r>
            <a:r>
              <a:rPr lang="en-US" sz="2800" i="1" dirty="0" err="1" smtClean="0">
                <a:solidFill>
                  <a:srgbClr val="C00000"/>
                </a:solidFill>
              </a:rPr>
              <a:t>enterica</a:t>
            </a:r>
            <a:r>
              <a:rPr lang="en-US" sz="2800" i="1" dirty="0" smtClean="0">
                <a:solidFill>
                  <a:srgbClr val="C00000"/>
                </a:solidFill>
              </a:rPr>
              <a:t>, </a:t>
            </a:r>
            <a:r>
              <a:rPr lang="en-US" sz="2800" i="1" dirty="0" err="1" smtClean="0">
                <a:solidFill>
                  <a:srgbClr val="C00000"/>
                </a:solidFill>
              </a:rPr>
              <a:t>Colstridium</a:t>
            </a:r>
            <a:r>
              <a:rPr lang="en-US" sz="2800" i="1" dirty="0" smtClean="0">
                <a:solidFill>
                  <a:srgbClr val="C00000"/>
                </a:solidFill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</a:rPr>
              <a:t>botulinum</a:t>
            </a:r>
            <a:r>
              <a:rPr lang="en-US" sz="2800" i="1" dirty="0" smtClean="0">
                <a:solidFill>
                  <a:srgbClr val="C00000"/>
                </a:solidFill>
              </a:rPr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(food poisoning) </a:t>
            </a:r>
          </a:p>
          <a:p>
            <a:pPr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MRSA (</a:t>
            </a:r>
            <a:r>
              <a:rPr lang="en-US" sz="2800" b="1" dirty="0" err="1" smtClean="0">
                <a:solidFill>
                  <a:srgbClr val="C00000"/>
                </a:solidFill>
              </a:rPr>
              <a:t>M</a:t>
            </a:r>
            <a:r>
              <a:rPr lang="en-US" sz="2800" dirty="0" err="1" smtClean="0">
                <a:solidFill>
                  <a:srgbClr val="C00000"/>
                </a:solidFill>
              </a:rPr>
              <a:t>ethicillin</a:t>
            </a:r>
            <a:r>
              <a:rPr lang="en-US" sz="2800" dirty="0" smtClean="0">
                <a:solidFill>
                  <a:srgbClr val="C00000"/>
                </a:solidFill>
              </a:rPr>
              <a:t>-</a:t>
            </a:r>
            <a:r>
              <a:rPr lang="en-US" sz="2800" b="1" dirty="0" smtClean="0">
                <a:solidFill>
                  <a:srgbClr val="C00000"/>
                </a:solidFill>
              </a:rPr>
              <a:t>r</a:t>
            </a:r>
            <a:r>
              <a:rPr lang="en-US" sz="2800" dirty="0" smtClean="0">
                <a:solidFill>
                  <a:srgbClr val="C00000"/>
                </a:solidFill>
              </a:rPr>
              <a:t>esistant </a:t>
            </a:r>
            <a:r>
              <a:rPr lang="en-US" sz="2800" b="1" i="1" dirty="0" smtClean="0">
                <a:solidFill>
                  <a:srgbClr val="C00000"/>
                </a:solidFill>
              </a:rPr>
              <a:t>S</a:t>
            </a:r>
            <a:r>
              <a:rPr lang="en-US" sz="2800" i="1" dirty="0" smtClean="0">
                <a:solidFill>
                  <a:srgbClr val="C00000"/>
                </a:solidFill>
              </a:rPr>
              <a:t>taphylococcus </a:t>
            </a:r>
            <a:r>
              <a:rPr lang="en-US" sz="2800" b="1" i="1" dirty="0" err="1" smtClean="0">
                <a:solidFill>
                  <a:srgbClr val="C00000"/>
                </a:solidFill>
              </a:rPr>
              <a:t>a</a:t>
            </a:r>
            <a:r>
              <a:rPr lang="en-US" sz="2800" i="1" dirty="0" err="1" smtClean="0">
                <a:solidFill>
                  <a:srgbClr val="C00000"/>
                </a:solidFill>
              </a:rPr>
              <a:t>ureus</a:t>
            </a:r>
            <a:r>
              <a:rPr lang="en-US" sz="2800" dirty="0" smtClean="0">
                <a:solidFill>
                  <a:srgbClr val="C00000"/>
                </a:solidFill>
              </a:rPr>
              <a:t>)</a:t>
            </a:r>
          </a:p>
          <a:p>
            <a:pPr>
              <a:buNone/>
            </a:pPr>
            <a:r>
              <a:rPr lang="en-US" sz="2800" i="1" dirty="0" smtClean="0">
                <a:solidFill>
                  <a:srgbClr val="C00000"/>
                </a:solidFill>
              </a:rPr>
              <a:t>Streptococcus </a:t>
            </a:r>
            <a:r>
              <a:rPr lang="en-US" sz="2800" i="1" dirty="0" err="1" smtClean="0">
                <a:solidFill>
                  <a:srgbClr val="C00000"/>
                </a:solidFill>
              </a:rPr>
              <a:t>pneumoniae</a:t>
            </a:r>
            <a:endParaRPr lang="en-US" sz="2800" i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2800" i="1" dirty="0" smtClean="0">
                <a:solidFill>
                  <a:srgbClr val="C00000"/>
                </a:solidFill>
              </a:rPr>
              <a:t>S. </a:t>
            </a:r>
            <a:r>
              <a:rPr lang="en-US" sz="2800" i="1" dirty="0" err="1" smtClean="0">
                <a:solidFill>
                  <a:srgbClr val="C00000"/>
                </a:solidFill>
              </a:rPr>
              <a:t>Pyogenes</a:t>
            </a:r>
            <a:r>
              <a:rPr lang="en-US" sz="2800" i="1" dirty="0" smtClean="0">
                <a:solidFill>
                  <a:srgbClr val="C00000"/>
                </a:solidFill>
              </a:rPr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(strep throat)</a:t>
            </a:r>
          </a:p>
          <a:p>
            <a:pPr>
              <a:buNone/>
            </a:pPr>
            <a:r>
              <a:rPr lang="en-US" sz="2800" i="1" dirty="0" err="1" smtClean="0">
                <a:solidFill>
                  <a:srgbClr val="C00000"/>
                </a:solidFill>
              </a:rPr>
              <a:t>Propionibacterium</a:t>
            </a:r>
            <a:r>
              <a:rPr lang="en-US" sz="2800" i="1" dirty="0" smtClean="0">
                <a:solidFill>
                  <a:srgbClr val="C00000"/>
                </a:solidFill>
              </a:rPr>
              <a:t> acnes </a:t>
            </a:r>
            <a:r>
              <a:rPr lang="en-US" sz="2800" dirty="0" smtClean="0">
                <a:solidFill>
                  <a:srgbClr val="C00000"/>
                </a:solidFill>
              </a:rPr>
              <a:t>(Acne)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Domain Bacteria</a:t>
            </a:r>
            <a:br>
              <a:rPr lang="en-US" dirty="0" smtClean="0"/>
            </a:br>
            <a:r>
              <a:rPr lang="en-US" sz="2700" dirty="0" smtClean="0"/>
              <a:t>(Bottom box Page 11)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97327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u="sng" dirty="0" smtClean="0">
                <a:solidFill>
                  <a:srgbClr val="C00000"/>
                </a:solidFill>
              </a:rPr>
              <a:t>Helpful/ Beneficial </a:t>
            </a:r>
          </a:p>
          <a:p>
            <a:pPr>
              <a:buNone/>
            </a:pPr>
            <a:r>
              <a:rPr lang="en-US" i="1" dirty="0" smtClean="0">
                <a:solidFill>
                  <a:srgbClr val="C00000"/>
                </a:solidFill>
              </a:rPr>
              <a:t>E. coli</a:t>
            </a:r>
          </a:p>
          <a:p>
            <a:pPr>
              <a:buNone/>
            </a:pPr>
            <a:r>
              <a:rPr lang="en-US" i="1" dirty="0" smtClean="0">
                <a:solidFill>
                  <a:srgbClr val="C00000"/>
                </a:solidFill>
              </a:rPr>
              <a:t>Lactobacillus </a:t>
            </a:r>
            <a:r>
              <a:rPr lang="en-US" i="1" dirty="0" err="1" smtClean="0">
                <a:solidFill>
                  <a:srgbClr val="C00000"/>
                </a:solidFill>
              </a:rPr>
              <a:t>casei</a:t>
            </a:r>
            <a:r>
              <a:rPr lang="en-US" i="1" dirty="0" smtClean="0">
                <a:solidFill>
                  <a:srgbClr val="C00000"/>
                </a:solidFill>
              </a:rPr>
              <a:t>, L. </a:t>
            </a:r>
            <a:r>
              <a:rPr lang="en-US" i="1" dirty="0" err="1" smtClean="0">
                <a:solidFill>
                  <a:srgbClr val="C00000"/>
                </a:solidFill>
              </a:rPr>
              <a:t>bulgaricus</a:t>
            </a:r>
            <a:r>
              <a:rPr lang="en-US" i="1" dirty="0" smtClean="0">
                <a:solidFill>
                  <a:srgbClr val="C00000"/>
                </a:solidFill>
              </a:rPr>
              <a:t>, </a:t>
            </a:r>
            <a:r>
              <a:rPr lang="en-US" dirty="0" smtClean="0">
                <a:solidFill>
                  <a:srgbClr val="C00000"/>
                </a:solidFill>
              </a:rPr>
              <a:t>(yogurt)</a:t>
            </a:r>
          </a:p>
          <a:p>
            <a:pPr>
              <a:buNone/>
            </a:pPr>
            <a:r>
              <a:rPr lang="en-US" i="1" dirty="0" err="1" smtClean="0">
                <a:solidFill>
                  <a:srgbClr val="C00000"/>
                </a:solidFill>
              </a:rPr>
              <a:t>Colstridium</a:t>
            </a:r>
            <a:r>
              <a:rPr lang="en-US" i="1" dirty="0" smtClean="0">
                <a:solidFill>
                  <a:srgbClr val="C00000"/>
                </a:solidFill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</a:rPr>
              <a:t>botulinum</a:t>
            </a:r>
            <a:r>
              <a:rPr lang="en-US" i="1" dirty="0" smtClean="0">
                <a:solidFill>
                  <a:srgbClr val="C00000"/>
                </a:solidFill>
              </a:rPr>
              <a:t> - </a:t>
            </a:r>
            <a:r>
              <a:rPr lang="en-US" dirty="0" smtClean="0">
                <a:solidFill>
                  <a:srgbClr val="C00000"/>
                </a:solidFill>
              </a:rPr>
              <a:t>Botox</a:t>
            </a:r>
            <a:endParaRPr lang="en-US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i="1" dirty="0" err="1" smtClean="0">
                <a:solidFill>
                  <a:srgbClr val="C00000"/>
                </a:solidFill>
              </a:rPr>
              <a:t>Rhodopseudomonas</a:t>
            </a:r>
            <a:r>
              <a:rPr lang="en-US" i="1" dirty="0" smtClean="0">
                <a:solidFill>
                  <a:srgbClr val="C00000"/>
                </a:solidFill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</a:rPr>
              <a:t>plaustrus</a:t>
            </a:r>
            <a:r>
              <a:rPr lang="en-US" i="1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(Denitrifying)</a:t>
            </a:r>
          </a:p>
          <a:p>
            <a:pPr>
              <a:buNone/>
            </a:pPr>
            <a:r>
              <a:rPr lang="en-US" i="1" dirty="0" err="1" smtClean="0">
                <a:solidFill>
                  <a:srgbClr val="C00000"/>
                </a:solidFill>
              </a:rPr>
              <a:t>Rhizobium</a:t>
            </a:r>
            <a:r>
              <a:rPr lang="en-US" i="1" dirty="0" smtClean="0">
                <a:solidFill>
                  <a:srgbClr val="C00000"/>
                </a:solidFill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</a:rPr>
              <a:t>leguminosarium</a:t>
            </a:r>
            <a:r>
              <a:rPr lang="en-US" i="1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(Nitrogen fixing)</a:t>
            </a:r>
          </a:p>
          <a:p>
            <a:pPr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Domain Bacteria</a:t>
            </a:r>
            <a:br>
              <a:rPr lang="en-US" dirty="0" smtClean="0"/>
            </a:br>
            <a:r>
              <a:rPr lang="en-US" sz="2700" smtClean="0"/>
              <a:t>Page 11 </a:t>
            </a:r>
            <a:r>
              <a:rPr lang="en-US" sz="2700" dirty="0" smtClean="0"/>
              <a:t>(Middle half examples)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81745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8"/>
          <a:stretch/>
        </p:blipFill>
        <p:spPr bwMode="auto">
          <a:xfrm>
            <a:off x="76200" y="48827"/>
            <a:ext cx="4079339" cy="3151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" r="60044"/>
          <a:stretch/>
        </p:blipFill>
        <p:spPr bwMode="auto">
          <a:xfrm rot="711298">
            <a:off x="3544143" y="345803"/>
            <a:ext cx="5240901" cy="6577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3581400" y="2219417"/>
            <a:ext cx="4038600" cy="1981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7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yardcare.com/wp-content/uploads/2011/06/Powdery-Mildew-corne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6030" y="4038600"/>
            <a:ext cx="3387969" cy="2590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Kingdom </a:t>
            </a:r>
            <a:r>
              <a:rPr lang="en-US" dirty="0" err="1" smtClean="0"/>
              <a:t>Protista</a:t>
            </a:r>
            <a:r>
              <a:rPr lang="en-US" dirty="0" smtClean="0"/>
              <a:t>: Water Molds (Fungus-like </a:t>
            </a:r>
            <a:r>
              <a:rPr lang="en-US" dirty="0" err="1" smtClean="0"/>
              <a:t>protists</a:t>
            </a:r>
            <a:r>
              <a:rPr lang="en-US" dirty="0" smtClean="0"/>
              <a:t>) Page 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Unicellular or  colonial groups usually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Cell walls </a:t>
            </a:r>
            <a:r>
              <a:rPr lang="en-US" b="1" u="sng" dirty="0" smtClean="0">
                <a:solidFill>
                  <a:srgbClr val="C00000"/>
                </a:solidFill>
              </a:rPr>
              <a:t>DO NOT </a:t>
            </a:r>
            <a:r>
              <a:rPr lang="en-US" b="1" dirty="0" smtClean="0">
                <a:solidFill>
                  <a:srgbClr val="C00000"/>
                </a:solidFill>
              </a:rPr>
              <a:t>have chitin like true Fungi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Some have mobile stage of life cycle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Important Decomposers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Ex: 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Slime-mold, powdery mildew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Picture 5" descr="28-29x1-PlasmodialSlimeMol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05400"/>
            <a:ext cx="2438400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477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100" dirty="0" smtClean="0"/>
              <a:t>Write the characteristics of each domain and kingdom on the front and back cover of your booklet.</a:t>
            </a:r>
          </a:p>
          <a:p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b="1" u="sng" dirty="0" err="1" smtClean="0">
                <a:solidFill>
                  <a:schemeClr val="accent2">
                    <a:lumMod val="75000"/>
                  </a:schemeClr>
                </a:solidFill>
              </a:rPr>
              <a:t>Archaea</a:t>
            </a:r>
            <a:r>
              <a:rPr lang="en-US" sz="2800" dirty="0" smtClean="0"/>
              <a:t> are </a:t>
            </a:r>
            <a:r>
              <a:rPr lang="en-US" sz="2800" u="sng" dirty="0" smtClean="0"/>
              <a:t>always</a:t>
            </a:r>
            <a:r>
              <a:rPr lang="en-US" sz="2800" dirty="0" smtClean="0"/>
              <a:t> </a:t>
            </a:r>
            <a:r>
              <a:rPr lang="en-US" sz="2800" u="sng" dirty="0"/>
              <a:t>unicellular</a:t>
            </a:r>
            <a:r>
              <a:rPr lang="en-US" sz="2800" dirty="0"/>
              <a:t> prokaryotes </a:t>
            </a:r>
            <a:r>
              <a:rPr lang="en-US" sz="2800" dirty="0" smtClean="0"/>
              <a:t>that live in extreme environments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b="1" u="sng" dirty="0" smtClean="0">
                <a:solidFill>
                  <a:schemeClr val="accent2">
                    <a:lumMod val="75000"/>
                  </a:schemeClr>
                </a:solidFill>
              </a:rPr>
              <a:t>Bacteria</a:t>
            </a:r>
            <a:r>
              <a:rPr lang="en-US" sz="2800" dirty="0" smtClean="0"/>
              <a:t> are </a:t>
            </a:r>
            <a:r>
              <a:rPr lang="en-US" sz="2800" u="sng" dirty="0" smtClean="0"/>
              <a:t>always</a:t>
            </a:r>
            <a:r>
              <a:rPr lang="en-US" sz="2800" dirty="0" smtClean="0"/>
              <a:t> </a:t>
            </a:r>
            <a:r>
              <a:rPr lang="en-US" sz="2800" u="sng" dirty="0" smtClean="0"/>
              <a:t>unicellular</a:t>
            </a:r>
            <a:r>
              <a:rPr lang="en-US" sz="2800" dirty="0" smtClean="0"/>
              <a:t> prokaryotes that live in the same environments as Humans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b="1" u="sng" dirty="0" smtClean="0">
                <a:solidFill>
                  <a:schemeClr val="accent2">
                    <a:lumMod val="75000"/>
                  </a:schemeClr>
                </a:solidFill>
              </a:rPr>
              <a:t>Protista</a:t>
            </a:r>
            <a:r>
              <a:rPr lang="en-US" sz="2800" dirty="0" smtClean="0"/>
              <a:t> are </a:t>
            </a:r>
            <a:r>
              <a:rPr lang="en-US" sz="2800" u="sng" dirty="0"/>
              <a:t>always</a:t>
            </a:r>
            <a:r>
              <a:rPr lang="en-US" sz="2800" dirty="0"/>
              <a:t> </a:t>
            </a:r>
            <a:r>
              <a:rPr lang="en-US" sz="2800" dirty="0" smtClean="0"/>
              <a:t>eukaryotic, single </a:t>
            </a:r>
            <a:r>
              <a:rPr lang="en-US" sz="2800" dirty="0"/>
              <a:t> celled </a:t>
            </a:r>
            <a:r>
              <a:rPr lang="en-US" sz="2800" i="1" u="sng" dirty="0" smtClean="0"/>
              <a:t>or</a:t>
            </a:r>
            <a:r>
              <a:rPr lang="en-US" sz="2800" dirty="0" smtClean="0"/>
              <a:t> </a:t>
            </a:r>
            <a:r>
              <a:rPr lang="en-US" sz="2800" dirty="0"/>
              <a:t>multi-celled </a:t>
            </a:r>
            <a:r>
              <a:rPr lang="en-US" sz="2800" dirty="0" smtClean="0"/>
              <a:t>organisms; some are fungi-like, some are plant-like and some are animal-like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b="1" u="sng" dirty="0" smtClean="0">
                <a:solidFill>
                  <a:schemeClr val="accent2">
                    <a:lumMod val="75000"/>
                  </a:schemeClr>
                </a:solidFill>
              </a:rPr>
              <a:t>Plantae</a:t>
            </a:r>
            <a:r>
              <a:rPr lang="en-US" sz="2800" dirty="0" smtClean="0"/>
              <a:t> are </a:t>
            </a:r>
            <a:r>
              <a:rPr lang="en-US" sz="2800" u="sng" dirty="0" smtClean="0"/>
              <a:t>always</a:t>
            </a:r>
            <a:r>
              <a:rPr lang="en-US" sz="2800" dirty="0" smtClean="0"/>
              <a:t> eukaryotic multicellular organisms that are not mobile and almost </a:t>
            </a:r>
            <a:r>
              <a:rPr lang="en-US" sz="2800" u="sng" dirty="0" smtClean="0"/>
              <a:t>always</a:t>
            </a:r>
            <a:r>
              <a:rPr lang="en-US" sz="2800" dirty="0" smtClean="0"/>
              <a:t> photosynthesize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b="1" u="sng" dirty="0" smtClean="0">
                <a:solidFill>
                  <a:schemeClr val="accent2">
                    <a:lumMod val="75000"/>
                  </a:schemeClr>
                </a:solidFill>
              </a:rPr>
              <a:t>Fungi</a:t>
            </a:r>
            <a:r>
              <a:rPr lang="en-US" sz="2800" dirty="0" smtClean="0"/>
              <a:t> are </a:t>
            </a:r>
            <a:r>
              <a:rPr lang="en-US" sz="2800" u="sng" dirty="0"/>
              <a:t>always</a:t>
            </a:r>
            <a:r>
              <a:rPr lang="en-US" sz="2800" dirty="0"/>
              <a:t> </a:t>
            </a:r>
            <a:r>
              <a:rPr lang="en-US" sz="2800" dirty="0" smtClean="0"/>
              <a:t>eukaryotic, multicellular </a:t>
            </a:r>
            <a:r>
              <a:rPr lang="en-US" sz="2800" i="1" u="sng" dirty="0" smtClean="0"/>
              <a:t>or</a:t>
            </a:r>
            <a:r>
              <a:rPr lang="en-US" sz="2800" dirty="0" smtClean="0"/>
              <a:t> unicellular organisms that are not mobile and </a:t>
            </a:r>
            <a:r>
              <a:rPr lang="en-US" sz="2800" u="sng" dirty="0" smtClean="0"/>
              <a:t>always</a:t>
            </a:r>
            <a:r>
              <a:rPr lang="en-US" sz="2800" dirty="0" smtClean="0"/>
              <a:t> heterotrophic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b="1" u="sng" dirty="0" err="1" smtClean="0">
                <a:solidFill>
                  <a:schemeClr val="accent2">
                    <a:lumMod val="75000"/>
                  </a:schemeClr>
                </a:solidFill>
              </a:rPr>
              <a:t>Animalia</a:t>
            </a:r>
            <a:r>
              <a:rPr lang="en-US" sz="2800" dirty="0" smtClean="0"/>
              <a:t> are </a:t>
            </a:r>
            <a:r>
              <a:rPr lang="en-US" sz="2800" u="sng" dirty="0" smtClean="0"/>
              <a:t>always</a:t>
            </a:r>
            <a:r>
              <a:rPr lang="en-US" sz="2800" dirty="0" smtClean="0"/>
              <a:t> eukaryotic multicellular organisms that are mobile and </a:t>
            </a:r>
            <a:r>
              <a:rPr lang="en-US" sz="2800" u="sng" dirty="0"/>
              <a:t>always</a:t>
            </a:r>
            <a:r>
              <a:rPr lang="en-US" sz="2800" dirty="0"/>
              <a:t> heterotrophic</a:t>
            </a:r>
            <a:endParaRPr lang="en-US" sz="28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48729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Kingdom </a:t>
            </a:r>
            <a:r>
              <a:rPr lang="en-US" dirty="0" err="1" smtClean="0"/>
              <a:t>Protista</a:t>
            </a:r>
            <a:r>
              <a:rPr lang="en-US" dirty="0" smtClean="0"/>
              <a:t>: Algae</a:t>
            </a:r>
            <a:br>
              <a:rPr lang="en-US" dirty="0" smtClean="0"/>
            </a:br>
            <a:r>
              <a:rPr lang="en-US" dirty="0" smtClean="0"/>
              <a:t>(Plant-like </a:t>
            </a:r>
            <a:r>
              <a:rPr lang="en-US" dirty="0" err="1" smtClean="0"/>
              <a:t>protists</a:t>
            </a:r>
            <a:r>
              <a:rPr lang="en-US" dirty="0" smtClean="0"/>
              <a:t>) Page 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Unicellular and colonial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Photosynthetic</a:t>
            </a:r>
          </a:p>
          <a:p>
            <a:r>
              <a:rPr lang="en-US" b="1" u="sng" dirty="0" smtClean="0">
                <a:solidFill>
                  <a:srgbClr val="C00000"/>
                </a:solidFill>
              </a:rPr>
              <a:t>DO NOT </a:t>
            </a:r>
            <a:r>
              <a:rPr lang="en-US" b="1" dirty="0" smtClean="0">
                <a:solidFill>
                  <a:srgbClr val="C00000"/>
                </a:solidFill>
              </a:rPr>
              <a:t>have roots, stems or leaves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Ex: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Algae, kelp, sea-weed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Picture 4" descr="C19-02P alge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4953000"/>
            <a:ext cx="2604941" cy="1738313"/>
          </a:xfrm>
          <a:prstGeom prst="rect">
            <a:avLst/>
          </a:prstGeom>
          <a:noFill/>
        </p:spPr>
      </p:pic>
      <p:pic>
        <p:nvPicPr>
          <p:cNvPr id="9218" name="Picture 2" descr="http://www.californiasciencecenter.org/Exhibits/WorldOfEcology/ForestZone/KelpForest/Restoration/images/kelp-tank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86200"/>
            <a:ext cx="38100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upload.wikimedia.org/wikipedia/commons/2/2e/Sargassum_muticum_strand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676400"/>
            <a:ext cx="2041931" cy="153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Kingdom </a:t>
            </a:r>
            <a:r>
              <a:rPr lang="en-US" dirty="0" err="1" smtClean="0"/>
              <a:t>Protista</a:t>
            </a:r>
            <a:r>
              <a:rPr lang="en-US" dirty="0" smtClean="0"/>
              <a:t>: Protozoa</a:t>
            </a:r>
            <a:br>
              <a:rPr lang="en-US" dirty="0" smtClean="0"/>
            </a:br>
            <a:r>
              <a:rPr lang="en-US" dirty="0" smtClean="0"/>
              <a:t>(Animal-like </a:t>
            </a:r>
            <a:r>
              <a:rPr lang="en-US" dirty="0" err="1" smtClean="0"/>
              <a:t>protists</a:t>
            </a:r>
            <a:r>
              <a:rPr lang="en-US" dirty="0" smtClean="0"/>
              <a:t>) Page 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Eukaryotic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Mostly heterotrophic </a:t>
            </a:r>
            <a:r>
              <a:rPr lang="en-US" sz="2400" b="1" dirty="0" smtClean="0">
                <a:solidFill>
                  <a:srgbClr val="C00000"/>
                </a:solidFill>
              </a:rPr>
              <a:t>(some also photosynthesize)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Unicellular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Motile/Mobile (can move)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Ex: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Amoeba,            Paramecia,                    Euglena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1266" name="Picture 2" descr="http://www.fcps.edu/islandcreekes/ecology/Miscellaneous/Paramecium/paramecium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082" y="5104190"/>
            <a:ext cx="2031318" cy="160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microscopy-uk.org.uk/mag/imgsep01/amoebaproteus4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5130316"/>
            <a:ext cx="2438400" cy="165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vivadiversa.wikispaces.com/file/view/Euglena_gracilis3.jpg/179883787/Euglena_gracilis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116285"/>
            <a:ext cx="1752600" cy="151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6629400" y="2743200"/>
            <a:ext cx="533400" cy="17526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5800" y="4953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Pseudopodia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33800" y="4953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Cilia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629400" y="4953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Flagella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Amoeba in motion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Paramecium in motion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Euglena in motion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Kingdom Fungi</a:t>
            </a:r>
            <a:br>
              <a:rPr lang="en-US" dirty="0" smtClean="0"/>
            </a:br>
            <a:r>
              <a:rPr lang="en-US" dirty="0" smtClean="0"/>
              <a:t>Page 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Eukaryotic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VERY important decomposers</a:t>
            </a:r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	</a:t>
            </a:r>
            <a:r>
              <a:rPr lang="en-US" b="1" u="sng" dirty="0" smtClean="0">
                <a:solidFill>
                  <a:srgbClr val="C00000"/>
                </a:solidFill>
              </a:rPr>
              <a:t>Saprobes</a:t>
            </a:r>
            <a:r>
              <a:rPr lang="en-US" b="1" dirty="0" smtClean="0">
                <a:solidFill>
                  <a:srgbClr val="C00000"/>
                </a:solidFill>
              </a:rPr>
              <a:t> – eat decaying matter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Heterotrophic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Cell Walls made of Chitin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Multicellular and unicellular</a:t>
            </a:r>
          </a:p>
          <a:p>
            <a:r>
              <a:rPr lang="en-US" b="1" i="1" dirty="0" smtClean="0">
                <a:solidFill>
                  <a:srgbClr val="C00000"/>
                </a:solidFill>
              </a:rPr>
              <a:t>EXTRACELLULAR DIGESTION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Ex:</a:t>
            </a:r>
          </a:p>
          <a:p>
            <a:pPr lvl="1"/>
            <a:r>
              <a:rPr lang="en-US" sz="2400" b="1" dirty="0" smtClean="0">
                <a:solidFill>
                  <a:srgbClr val="C00000"/>
                </a:solidFill>
              </a:rPr>
              <a:t>Molds, Mushrooms, </a:t>
            </a:r>
            <a:br>
              <a:rPr lang="en-US" sz="2400" b="1" dirty="0" smtClean="0">
                <a:solidFill>
                  <a:srgbClr val="C00000"/>
                </a:solidFill>
              </a:rPr>
            </a:br>
            <a:r>
              <a:rPr lang="en-US" sz="2400" b="1" dirty="0" smtClean="0">
                <a:solidFill>
                  <a:srgbClr val="C00000"/>
                </a:solidFill>
              </a:rPr>
              <a:t>Athlete’s Foot,</a:t>
            </a:r>
            <a:br>
              <a:rPr lang="en-US" sz="2400" b="1" dirty="0" smtClean="0">
                <a:solidFill>
                  <a:srgbClr val="C00000"/>
                </a:solidFill>
              </a:rPr>
            </a:br>
            <a:r>
              <a:rPr lang="en-US" sz="2400" b="1" dirty="0" smtClean="0">
                <a:solidFill>
                  <a:srgbClr val="C00000"/>
                </a:solidFill>
              </a:rPr>
              <a:t>Ring worm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5" name="Picture 4" descr="C17-05P Mushro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81800" y="1600200"/>
            <a:ext cx="2080976" cy="3124200"/>
          </a:xfrm>
          <a:prstGeom prst="rect">
            <a:avLst/>
          </a:prstGeom>
          <a:noFill/>
        </p:spPr>
      </p:pic>
      <p:pic>
        <p:nvPicPr>
          <p:cNvPr id="12292" name="Picture 4" descr="https://encrypted-tbn1.gstatic.com/images?q=tbn:ANd9GcQJ0H4sdiv04sPNWz_O0slz7y4fXgOEXnmX0WyOrMm9PIi87kzQz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199" y="4800600"/>
            <a:ext cx="2451979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www.cprpgh.fanspace.com/images/ringwor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190744"/>
            <a:ext cx="19304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Ringworm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://images.medicinenet.com/images/illustrations/ringwor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3829050" cy="4457700"/>
          </a:xfrm>
          <a:prstGeom prst="rect">
            <a:avLst/>
          </a:prstGeom>
          <a:noFill/>
        </p:spPr>
      </p:pic>
      <p:pic>
        <p:nvPicPr>
          <p:cNvPr id="3076" name="Picture 4" descr="http://www.crutchfielddermatology.com/images/ringworm/001_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4225" y="0"/>
            <a:ext cx="2009775" cy="2895601"/>
          </a:xfrm>
          <a:prstGeom prst="rect">
            <a:avLst/>
          </a:prstGeom>
          <a:noFill/>
        </p:spPr>
      </p:pic>
      <p:pic>
        <p:nvPicPr>
          <p:cNvPr id="3078" name="Picture 6" descr="http://plancksconstant.org/blog1/images/PHIL_2936_lores.jpg"/>
          <p:cNvPicPr>
            <a:picLocks noChangeAspect="1" noChangeArrowheads="1"/>
          </p:cNvPicPr>
          <p:nvPr/>
        </p:nvPicPr>
        <p:blipFill>
          <a:blip r:embed="rId4" cstate="print"/>
          <a:srcRect l="8436"/>
          <a:stretch>
            <a:fillRect/>
          </a:stretch>
        </p:blipFill>
        <p:spPr bwMode="auto">
          <a:xfrm>
            <a:off x="3962400" y="2895600"/>
            <a:ext cx="4962525" cy="3876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Athletes foot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img2.timeinc.net/health/images/slides/athletes-foot-400x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95400"/>
            <a:ext cx="3810000" cy="3810000"/>
          </a:xfrm>
          <a:prstGeom prst="rect">
            <a:avLst/>
          </a:prstGeom>
          <a:noFill/>
        </p:spPr>
      </p:pic>
      <p:pic>
        <p:nvPicPr>
          <p:cNvPr id="2052" name="Picture 4" descr="http://www.ourhealthnetwork.com/UserFiles/Image/Athletes_foot_Pict_Plantar_2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3728" y="1219200"/>
            <a:ext cx="4665472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Kingdom </a:t>
            </a:r>
            <a:r>
              <a:rPr lang="en-US" dirty="0" err="1" smtClean="0"/>
              <a:t>Plantae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Page 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Eukaryotic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Multicellular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Photosynthetic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Non-motile (doesn’t move)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Cell walls made of cellulose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Ex: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Mosses, Ferns,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Gymnosperms, Angiosperms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5" name="Picture 2" descr="C17-06P fore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57200"/>
            <a:ext cx="22288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http://npic.orst.edu/images/plantbn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9" y="1692300"/>
            <a:ext cx="2735823" cy="136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www.nbb.cornell.edu/Courses/image/venus-fly-trap-plant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962400"/>
            <a:ext cx="3149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Kingdom </a:t>
            </a:r>
            <a:r>
              <a:rPr lang="en-US" dirty="0" err="1" smtClean="0"/>
              <a:t>Animalia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Page 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Eukaryotic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Multicellular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Heterotrophic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Motile (moves)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Ex: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Humans, spiders, lions, tigers and bears etc.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8" descr="dog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239" y="5093368"/>
            <a:ext cx="2133129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atdu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907381"/>
            <a:ext cx="2590800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sea-animals_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093368"/>
            <a:ext cx="2514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 descr="http://images.gizmag.com/hero/nissans-leather-seats-like-human-skin-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971800"/>
            <a:ext cx="299155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blogs.discovermagazine.com/notrocketscience/files/2012/01/Jumping_spid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524000"/>
            <a:ext cx="2286000" cy="152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Major Phyla of the Animal Kingdom</a:t>
            </a:r>
            <a:br>
              <a:rPr lang="en-US" dirty="0" smtClean="0"/>
            </a:br>
            <a:r>
              <a:rPr lang="en-US" dirty="0" smtClean="0"/>
              <a:t>Not in book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2851532"/>
              </p:ext>
            </p:extLst>
          </p:nvPr>
        </p:nvGraphicFramePr>
        <p:xfrm>
          <a:off x="228600" y="1584960"/>
          <a:ext cx="8610600" cy="5318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3180"/>
                <a:gridCol w="6027420"/>
              </a:tblGrid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Phylum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/>
                        <a:t>Examples</a:t>
                      </a:r>
                      <a:endParaRPr lang="en-US" sz="2800" dirty="0" smtClean="0"/>
                    </a:p>
                  </a:txBody>
                  <a:tcPr anchor="ctr"/>
                </a:tc>
              </a:tr>
              <a:tr h="502920"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Porifera</a:t>
                      </a:r>
                      <a:endParaRPr lang="en-US" sz="2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Sea sponges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02920"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Cnidaria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Jellies and Medusas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0292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Platyhelminthes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Flat worms (Tapeworms)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02920"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Nemotoda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Round worms (Pin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</a:rPr>
                        <a:t> worms, heart worms)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0292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Annelida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Segmented worms (Earthworm)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0292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Mollusca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Clams and relatives,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</a:rPr>
                        <a:t> Octopi/Squid and relatives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02920"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Arthropoda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Shelled (exoskeleton) animals, crabs, spiders,</a:t>
                      </a:r>
                      <a:r>
                        <a:rPr lang="en-US" sz="1800" b="1" baseline="0" dirty="0" smtClean="0">
                          <a:solidFill>
                            <a:srgbClr val="FF0000"/>
                          </a:solidFill>
                        </a:rPr>
                        <a:t> scorpions, insects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0292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Echinodermata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Starfish,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</a:rPr>
                        <a:t> sea urchins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02920"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Chordata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Animals with a spinal</a:t>
                      </a:r>
                      <a:r>
                        <a:rPr lang="en-US" sz="1800" b="1" baseline="0" dirty="0" smtClean="0">
                          <a:solidFill>
                            <a:srgbClr val="FF0000"/>
                          </a:solidFill>
                        </a:rPr>
                        <a:t> chord (Fish, Amphibians, Reptiles, Birds and Mammals)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back to </a:t>
            </a:r>
            <a:r>
              <a:rPr lang="en-US" b="1" u="sng" dirty="0" smtClean="0"/>
              <a:t>Pag</a:t>
            </a:r>
            <a:r>
              <a:rPr lang="en-US" b="1" u="sng" dirty="0"/>
              <a:t>e</a:t>
            </a:r>
            <a:r>
              <a:rPr lang="en-US" b="1" u="sng" dirty="0" smtClean="0"/>
              <a:t> 9 </a:t>
            </a:r>
            <a:r>
              <a:rPr lang="en-US" dirty="0" smtClean="0"/>
              <a:t>and fill in the pages using your information from your booklet notes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Levels of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6705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Every organism can be sorted through the levels of classification</a:t>
            </a: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Classification sorts from least specific </a:t>
            </a:r>
            <a:r>
              <a:rPr lang="en-US" b="1" dirty="0">
                <a:solidFill>
                  <a:srgbClr val="C00000"/>
                </a:solidFill>
              </a:rPr>
              <a:t>to most </a:t>
            </a:r>
            <a:r>
              <a:rPr lang="en-US" b="1" dirty="0" smtClean="0">
                <a:solidFill>
                  <a:srgbClr val="C00000"/>
                </a:solidFill>
              </a:rPr>
              <a:t>specific (more general to more specific) </a:t>
            </a:r>
          </a:p>
          <a:p>
            <a:pPr marL="0" indent="0">
              <a:buNone/>
            </a:pPr>
            <a:endParaRPr lang="en-US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2800" b="1" u="sng" dirty="0" smtClean="0">
                <a:solidFill>
                  <a:srgbClr val="C00000"/>
                </a:solidFill>
              </a:rPr>
              <a:t>Domain</a:t>
            </a:r>
            <a:r>
              <a:rPr lang="en-US" sz="2800" b="1" dirty="0" smtClean="0">
                <a:solidFill>
                  <a:srgbClr val="C00000"/>
                </a:solidFill>
              </a:rPr>
              <a:t> is the most general &amp; most inclusive level</a:t>
            </a:r>
          </a:p>
          <a:p>
            <a:pPr>
              <a:buNone/>
            </a:pPr>
            <a:r>
              <a:rPr lang="en-US" sz="2800" b="1" u="sng" dirty="0" smtClean="0">
                <a:solidFill>
                  <a:srgbClr val="C00000"/>
                </a:solidFill>
              </a:rPr>
              <a:t>species</a:t>
            </a:r>
            <a:r>
              <a:rPr lang="en-US" sz="2800" b="1" dirty="0" smtClean="0">
                <a:solidFill>
                  <a:srgbClr val="C00000"/>
                </a:solidFill>
              </a:rPr>
              <a:t> is the most specific &amp; most exclusive level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21506" name="Picture 2" descr="http://supernavage.cmswiki.wikispaces.net/file/view/150px-Biological_classification_L_Pengo_vflip_svg.png/337022402/150px-Biological_classification_L_Pengo_vflip_svg.png"/>
          <p:cNvPicPr>
            <a:picLocks noChangeAspect="1" noChangeArrowheads="1"/>
          </p:cNvPicPr>
          <p:nvPr/>
        </p:nvPicPr>
        <p:blipFill>
          <a:blip r:embed="rId2" cstate="print"/>
          <a:srcRect t="12862"/>
          <a:stretch>
            <a:fillRect/>
          </a:stretch>
        </p:blipFill>
        <p:spPr bwMode="auto">
          <a:xfrm>
            <a:off x="6995380" y="1671479"/>
            <a:ext cx="2148620" cy="48055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</a:t>
            </a:r>
            <a:r>
              <a:rPr lang="en-US" dirty="0" smtClean="0"/>
              <a:t>Dichotomous key </a:t>
            </a:r>
            <a:r>
              <a:rPr lang="en-US" dirty="0" smtClean="0"/>
              <a:t>(Page 17)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descriptions under the images and the definitions in table 1 along with the dichotomous key handout to identify each organism on the page.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Vertebrate </a:t>
            </a:r>
            <a:r>
              <a:rPr lang="en-US" dirty="0" err="1" smtClean="0"/>
              <a:t>Cladogram</a:t>
            </a:r>
            <a:r>
              <a:rPr lang="en-US" dirty="0" smtClean="0"/>
              <a:t> (Page 18)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Fill in the </a:t>
            </a:r>
            <a:r>
              <a:rPr lang="en-US" dirty="0" err="1" smtClean="0"/>
              <a:t>cladogram</a:t>
            </a:r>
            <a:r>
              <a:rPr lang="en-US" dirty="0" smtClean="0"/>
              <a:t> with characteristics that would complete the </a:t>
            </a:r>
            <a:r>
              <a:rPr lang="en-US" dirty="0" err="1" smtClean="0"/>
              <a:t>cladogram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Remember, any derived trait listed must be true for every animal that evolved after the trait mutated into </a:t>
            </a:r>
            <a:r>
              <a:rPr lang="en-US" dirty="0" err="1" smtClean="0"/>
              <a:t>existance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2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Comparing the classification of Humans and Chimpanzees (page 19)</a:t>
            </a:r>
            <a:endParaRPr lang="en-US" dirty="0"/>
          </a:p>
        </p:txBody>
      </p:sp>
      <p:graphicFrame>
        <p:nvGraphicFramePr>
          <p:cNvPr id="4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1815321"/>
              </p:ext>
            </p:extLst>
          </p:nvPr>
        </p:nvGraphicFramePr>
        <p:xfrm>
          <a:off x="609600" y="2255836"/>
          <a:ext cx="8229600" cy="4557714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Level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Human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Chimp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Kingdom →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Animalia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Animalia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Phylum →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Chordata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Chordata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Class →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Mamalia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Mamalia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Order →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Primate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Primate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Family →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Hominidae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Pongidae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8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Genus →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Homo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Pan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Species →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sapien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troglodytes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41" descr="180px-Schimpanse_zoo-leipig">
            <a:hlinkClick r:id="rId2" tooltip="Schimpanse zoo-leipig.jpg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556" y="1524000"/>
            <a:ext cx="1320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 descr="http://images.fanpop.com/images/image_uploads/Mona-Lisa-by-Da-Vinci-fine-art-692057_1024_7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0"/>
            <a:ext cx="1285780" cy="96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80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Booklet stops here… following slides if time permits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If you’re looking at this outside of class, enjoy the pictures.</a:t>
            </a:r>
          </a:p>
          <a:p>
            <a:endParaRPr lang="en-US" dirty="0"/>
          </a:p>
          <a:p>
            <a:r>
              <a:rPr lang="en-US" dirty="0" smtClean="0"/>
              <a:t>If you have questions over the organism names or examples go see Mr. Kapa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86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Phylum: </a:t>
            </a:r>
            <a:r>
              <a:rPr lang="en-US" dirty="0" err="1" smtClean="0"/>
              <a:t>Porifera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 sponges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A</a:t>
            </a:r>
            <a:r>
              <a:rPr lang="en-US" dirty="0" smtClean="0"/>
              <a:t>symmetrical</a:t>
            </a:r>
          </a:p>
          <a:p>
            <a:r>
              <a:rPr lang="en-US" dirty="0" smtClean="0"/>
              <a:t>3 cell layers (no true tissues)</a:t>
            </a:r>
          </a:p>
          <a:p>
            <a:r>
              <a:rPr lang="en-US" dirty="0" smtClean="0"/>
              <a:t>Non-motile or sessile (they don’t move)</a:t>
            </a:r>
          </a:p>
          <a:p>
            <a:endParaRPr lang="en-US" dirty="0"/>
          </a:p>
        </p:txBody>
      </p:sp>
      <p:pic>
        <p:nvPicPr>
          <p:cNvPr id="1026" name="Picture 2" descr="http://guamreeflife.com/images/organisms/fullsize/inverts/poriferans/porifera_spZ/porifera_spZ_full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2" t="4084" r="5526" b="5454"/>
          <a:stretch/>
        </p:blipFill>
        <p:spPr bwMode="auto">
          <a:xfrm>
            <a:off x="5714999" y="1371600"/>
            <a:ext cx="2858609" cy="234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2.hubimg.com/u/2915329_f2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105400"/>
            <a:ext cx="2133599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94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Phylum: </a:t>
            </a:r>
            <a:r>
              <a:rPr lang="en-US" dirty="0" err="1" smtClean="0"/>
              <a:t>Cnidaria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Corals, jellies and hydras</a:t>
            </a:r>
          </a:p>
          <a:p>
            <a:endParaRPr lang="en-US" dirty="0"/>
          </a:p>
          <a:p>
            <a:r>
              <a:rPr lang="en-US" dirty="0"/>
              <a:t>Radially symmetrical</a:t>
            </a:r>
          </a:p>
          <a:p>
            <a:r>
              <a:rPr lang="en-US" dirty="0" smtClean="0"/>
              <a:t>2 </a:t>
            </a:r>
            <a:r>
              <a:rPr lang="en-US" dirty="0"/>
              <a:t>cell layers (no true tissues)</a:t>
            </a:r>
          </a:p>
          <a:p>
            <a:r>
              <a:rPr lang="en-US" dirty="0"/>
              <a:t>Non-motile </a:t>
            </a:r>
            <a:r>
              <a:rPr lang="en-US" dirty="0" smtClean="0"/>
              <a:t>and motile (some move some don’t)</a:t>
            </a:r>
            <a:endParaRPr lang="en-US" dirty="0"/>
          </a:p>
        </p:txBody>
      </p:sp>
      <p:pic>
        <p:nvPicPr>
          <p:cNvPr id="2050" name="Picture 2" descr="http://nofishleft.files.wordpress.com/2010/09/coral_reef__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95400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ugglug.com/jellyfi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029200"/>
            <a:ext cx="2032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cdn1.arkive.org/media/6F/6F8E555B-EE82-45E8-980B-CA136FE7F61B/Presentation.Large/Brown-hydra-showing-budding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60" b="6853"/>
          <a:stretch/>
        </p:blipFill>
        <p:spPr bwMode="auto">
          <a:xfrm>
            <a:off x="4343400" y="4630507"/>
            <a:ext cx="3752850" cy="191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02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Phylum: Platyhelminthes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Flatworms (tapeworm, planarians, flukes)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Bilateral symmetry</a:t>
            </a:r>
          </a:p>
          <a:p>
            <a:r>
              <a:rPr lang="en-US" dirty="0" smtClean="0"/>
              <a:t>Nervous system</a:t>
            </a:r>
          </a:p>
          <a:p>
            <a:r>
              <a:rPr lang="en-US" dirty="0" smtClean="0"/>
              <a:t>3 tissue layers (include mouth and anus)</a:t>
            </a:r>
            <a:endParaRPr lang="en-US" dirty="0"/>
          </a:p>
        </p:txBody>
      </p:sp>
      <p:pic>
        <p:nvPicPr>
          <p:cNvPr id="3074" name="Picture 2" descr="http://lh3.ggpht.com/_Na1pgA0cvZ0/SggwPiu0kbI/AAAAAAAAAqU/e8x9VutLxOc/tapeworm-human-large%5B3%5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1" y="2286000"/>
            <a:ext cx="2831450" cy="21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eb.mit.edu/neuro/planaria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105400"/>
            <a:ext cx="1801427" cy="152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upload.wikimedia.org/wikipedia/commons/0/00/Liver_fluke_measur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089308"/>
            <a:ext cx="2706906" cy="176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02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Phylum: </a:t>
            </a:r>
            <a:r>
              <a:rPr lang="en-US" dirty="0" err="1" smtClean="0"/>
              <a:t>Nemotoda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Round worms</a:t>
            </a:r>
          </a:p>
          <a:p>
            <a:endParaRPr lang="en-US" dirty="0"/>
          </a:p>
          <a:p>
            <a:r>
              <a:rPr lang="en-US" dirty="0" smtClean="0"/>
              <a:t>Found almost everywhere</a:t>
            </a:r>
          </a:p>
          <a:p>
            <a:r>
              <a:rPr lang="en-US" dirty="0" smtClean="0"/>
              <a:t>DO NOT have segmented bodies</a:t>
            </a:r>
          </a:p>
          <a:p>
            <a:r>
              <a:rPr lang="en-US" dirty="0" smtClean="0"/>
              <a:t>Bilateral symmetry</a:t>
            </a:r>
          </a:p>
          <a:p>
            <a:r>
              <a:rPr lang="en-US" dirty="0" smtClean="0"/>
              <a:t>Many are parasites</a:t>
            </a:r>
          </a:p>
          <a:p>
            <a:endParaRPr lang="en-US" dirty="0"/>
          </a:p>
        </p:txBody>
      </p:sp>
      <p:pic>
        <p:nvPicPr>
          <p:cNvPr id="4098" name="Picture 2" descr="http://reefkeeping.com/issues/2005-12/rs/images/image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038600"/>
            <a:ext cx="2885792" cy="242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02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Phylum: Annelida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Segmented worms (earthworms, leeches,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Have individual body segments (rings)</a:t>
            </a:r>
          </a:p>
          <a:p>
            <a:r>
              <a:rPr lang="en-US" dirty="0" smtClean="0"/>
              <a:t>Bilateral symmetry</a:t>
            </a:r>
          </a:p>
          <a:p>
            <a:endParaRPr lang="en-US" dirty="0"/>
          </a:p>
        </p:txBody>
      </p:sp>
      <p:pic>
        <p:nvPicPr>
          <p:cNvPr id="5122" name="Picture 2" descr="http://upload.wikimedia.org/wikipedia/commons/7/77/Sucking_lee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495800"/>
            <a:ext cx="2762250" cy="207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ile:Mating earthworm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581400"/>
            <a:ext cx="4074485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02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Phylum: Mollusca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525963"/>
          </a:xfrm>
        </p:spPr>
        <p:txBody>
          <a:bodyPr/>
          <a:lstStyle/>
          <a:p>
            <a:r>
              <a:rPr lang="en-US" dirty="0" smtClean="0"/>
              <a:t>Snails, slugs, bivalves, octopus, squid, nautilus and cuttlefish (to name a few)</a:t>
            </a:r>
          </a:p>
          <a:p>
            <a:endParaRPr lang="en-US" dirty="0"/>
          </a:p>
          <a:p>
            <a:r>
              <a:rPr lang="en-US" dirty="0" smtClean="0"/>
              <a:t>Most aquatic</a:t>
            </a:r>
          </a:p>
          <a:p>
            <a:r>
              <a:rPr lang="en-US" dirty="0" smtClean="0"/>
              <a:t>Soft bodied</a:t>
            </a:r>
          </a:p>
          <a:p>
            <a:r>
              <a:rPr lang="en-US" dirty="0" smtClean="0"/>
              <a:t>Secrete shell (some reduced and internal)</a:t>
            </a:r>
            <a:endParaRPr lang="en-US" dirty="0"/>
          </a:p>
        </p:txBody>
      </p:sp>
      <p:pic>
        <p:nvPicPr>
          <p:cNvPr id="6148" name="Picture 4" descr="http://upload.wikimedia.org/wikipedia/commons/6/6c/Orange_slu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431" y="5445502"/>
            <a:ext cx="1884170" cy="141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mg4.wikia.nocookie.net/__cb20121119041054/animalcrossing/images/0/02/Nautilus-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133600"/>
            <a:ext cx="2248287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tnaqua.org/media/wallpaper/cuttlefish_800x6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132376"/>
            <a:ext cx="2395738" cy="179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itthing.com/wp-content/uploads/CLAMBI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22700"/>
            <a:ext cx="2760306" cy="180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02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Levels of classification</a:t>
            </a:r>
            <a:br>
              <a:rPr lang="en-US" dirty="0" smtClean="0"/>
            </a:br>
            <a:r>
              <a:rPr lang="en-US" sz="3600" dirty="0" smtClean="0"/>
              <a:t>Page 3</a:t>
            </a:r>
            <a:endParaRPr lang="en-US" sz="3600" dirty="0"/>
          </a:p>
        </p:txBody>
      </p:sp>
      <p:sp>
        <p:nvSpPr>
          <p:cNvPr id="7" name="Rounded Rectangle 6"/>
          <p:cNvSpPr/>
          <p:nvPr/>
        </p:nvSpPr>
        <p:spPr>
          <a:xfrm>
            <a:off x="3200400" y="1752600"/>
            <a:ext cx="2362200" cy="533400"/>
          </a:xfrm>
          <a:prstGeom prst="roundRect">
            <a:avLst/>
          </a:prstGeom>
          <a:solidFill>
            <a:schemeClr val="bg1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Domain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200400" y="2362200"/>
            <a:ext cx="2362200" cy="5334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Kingdom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200400" y="2971800"/>
            <a:ext cx="2362200" cy="533400"/>
          </a:xfrm>
          <a:prstGeom prst="round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Phylum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200400" y="3581400"/>
            <a:ext cx="2362200" cy="533400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Class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200400" y="4191000"/>
            <a:ext cx="2362200" cy="53340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Order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200400" y="4800600"/>
            <a:ext cx="2362200" cy="533400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Family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200400" y="5410200"/>
            <a:ext cx="2362200" cy="5334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Genus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200400" y="6019800"/>
            <a:ext cx="2362200" cy="533400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species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47635" y="1828800"/>
            <a:ext cx="1458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Most General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147635" y="6107668"/>
            <a:ext cx="1462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Least General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23044" y="1828800"/>
            <a:ext cx="1440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Least Specific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23044" y="6107668"/>
            <a:ext cx="143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Most Specific</a:t>
            </a:r>
            <a:endParaRPr lang="en-US" dirty="0"/>
          </a:p>
        </p:txBody>
      </p:sp>
      <p:sp>
        <p:nvSpPr>
          <p:cNvPr id="19" name="Down Arrow 18"/>
          <p:cNvSpPr/>
          <p:nvPr/>
        </p:nvSpPr>
        <p:spPr>
          <a:xfrm>
            <a:off x="914400" y="2362200"/>
            <a:ext cx="609600" cy="3657600"/>
          </a:xfrm>
          <a:prstGeom prst="downArrow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0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 rot="10800000">
            <a:off x="7538991" y="2362200"/>
            <a:ext cx="609600" cy="3657600"/>
          </a:xfrm>
          <a:prstGeom prst="downArrow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0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31338" y="347990"/>
            <a:ext cx="1185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TAXON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Phylum: </a:t>
            </a:r>
            <a:r>
              <a:rPr lang="en-US" dirty="0" err="1" smtClean="0"/>
              <a:t>Arthropoda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Crabs, lobsters, insects, spiders, scorpions, </a:t>
            </a:r>
            <a:r>
              <a:rPr lang="en-US" dirty="0" err="1" smtClean="0"/>
              <a:t>etc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Have segmented external shell (like a suit of armor)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 descr="http://i.telegraph.co.uk/multimedia/archive/02087/AMCGJF_2087622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53000"/>
            <a:ext cx="255702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data:image/jpeg;base64,/9j/4AAQSkZJRgABAQAAAQABAAD/2wCEAAkGBhISERUUExQVFRQVGBcYGBcWFxgWFhgcFxUXFRgXGxcXHCYeFxwkGhQXIC8gIycpLCwsGB4xNTAqNSYrLCkBCQoKDgwOGg8PGjUiHyQsKiwsLywsLCwvLC8sLCksLCovKSwsLCwsKSwsLCksLCwsLCwsLCwsLCwpLCwvLCwsLP/AABEIAK0BJAMBIgACEQEDEQH/xAAbAAABBQEBAAAAAAAAAAAAAAADAAECBAUGB//EAEYQAAEDAgQCBgcFBwMCBgMAAAEAAhEDIQQSMUFRYQUGInGBkRMWMlShsdJClMHR8AcUUmKT4fEjcoIzkkODoqOywhVTY//EABoBAAIDAQEAAAAAAAAAAAAAAAABAgMEBQb/xAA2EQABBAAEAwYFAwMFAQAAAAABAAIDEQQSITFBUfAFImFxkbETgaHB0TLh8RQjUhVCQ6LCM//aAAwDAQACEQMRAD8A8x9aMb73ifvFX60vWjG+94n7xW+tZiSspC0/WjG+94n7xW+tL1nxvveJ/r1frWYkikLT9aMb73ivvFb60vWjG+94r7xW+pZspSikLS9aMb73iv69b60vWjG+94r+vV+tZyUIpC0fWjG+94n+vV+tL1nxvveJ/r1frWbCZFIWoes+N97xP3ir9aXrRjfe8T94rfWswlIIpC0/WfG+94n7xV+tL1nxnveJ+8VfrWZKZNC1D1oxnveJ+8VfrTetGN97xP3ir9azEkkLT9aMZ73iv69X60/rRjPe8T94rfWstKEUhanrRjPe8T94q/Wm9aMb73ifvFX61mwmQhafrRjfe8T94q/Wn9Z8b73ifvFX61lwrfR/RdWu7LSY55H8IlSawuNAJOcGiyaCs+s+N97xP9er9aR6z433vE/16v1q3T6iY86Yd/jA+am/9n/SAE/u7j3Fv5qz4D/8Vn/rMOP+QeoVD1oxvveJ+8VfrS9aMb73ivvFX60sT1axdP28PWA45HEfALNIVbmFu4pXMe14tpvy1Wl60Y33vFfeKv1petGN97xX3ir9azUyjSmtP1oxvveJ+8VfrS9aMb73ifvFX61mBIopC0/WjG+94n7xV+tL1oxvveJ+8VfrWYkikLT9Z8b73ifvFX60vWfG+94r7xV+tZieUUhaXrPjfe8T94q/Wl60Y33vE/16v1rNlMikLT9aMb73if69b606zEk6CEoSIVirg3N1+CBCtkidGacKKZFKKdKEoVSSSZPCRCEJk8pBIoQlKUJk4KEJQmUpTIQmSThPCEKKSkooQnhNKdMhCRKeEydCETD0HPc1jbucQ1veTAXrvQ1GngqYp0xIMZnyMznaEmRpOg0XBdQsFnxJqHSk0n/k7sj8T4Lrem3xSPG0GIOoK6WGjyxGTivNdrSfFlbhwdOPmfx910g6eHM+Q+SI3p5vA/D8l5JQ63VW2Ia/n7J15SFYPXM//rv/ALv7KBxRWJ3YkwOmvzXqL+sjWib24G5OwFtSYCDV6Cw2JBdWoUy54u4CHDlmH2hOq8wHW95eyWhrA5pO5XonRXSMRfsngfiroZg+wVmxGDlwgDhoTyK8262dVn4KrlPapuvTfs4cDwcNx4rBXvvSPR9LFUHUqoBa7catOz2nYg/kvEemeiamFrvo1PaYddnA3a4ciL/4WXEw5DmGy9H2X2h/VNyP/UPr4/lUZSlOQmIWRdhJKEySEJJJJIQkkklCSE6SSSkha9YGIdbgqQw43mU9Ouefcfw4IrntIgieY2+Gi7bzHMcx+v7K00dVScyFFXnNA0FlF2GGsx8FifhD/tUC1VQ1MQr5DQLN87nzVSpTUJsOYxvaC2kGEoU8qWVZaKioQmRSxRyoLShQSU8qYhRpCinSSBQhMnlSUcqEJJlI0yllRRQopJ4SQhdz1Fo5cO98e0+O4MbbXmVY6wV4bBEQD3cfBQ6ouH7qz/c/5/rdVel6L6r/AEdMS99hynUngANV1Saha1vELypGfGuc7gT9P2C42jSLiGgSToAitwpNt/hbhGq9LwvUelRoFoM1C0gv4kxpwGy4AMIMaOFj4WPxCqGEy1m4ruYTGx4pzgzYdWqL8M4XI8rrd6vdZvRwyoeyLNdw4B3LnshNrAN0uoiiCJLQPBbP9PaCDE/hsfytk2GZO3I7Vei9H9OBsAnsm39xCzv2iYFtfDtrNHbpHWDJpuMEHucQ4cs6F1LpNZTcYBc51ibwBawOkmdOS6ouzRJ1ImdxEEfFTEFtLXG14h5GDxVx65T6814tRwB+0Y+ahXwhFxMLRxAyvc2LNc5vdlcQPkk2rNviVAYSBwyj14r3bacAVjQmWscADc27kLE9HANls2WN3Z0wBcNQNegnkKz0k5aQiUcOXFYmsc40AoISkxkmPmrBwRU6eBg3K0twkpdq1SylCGEPJJXYCZdAdntP8qeQKt6R3DzE+KMajSNwe6AhCpm+yCNLW8imLY3H+0/qFWx5aNNR49e3okinRM/S+o+PJOXuIFzAsJ07hw80gXeHhCtNHa0yma8xYG3FSp1DoR+u9CdiGtdckHcayrTnNeJYZIvA1Tjp107UcOfkEDzQ3MbGgQnuAIEXS2B47boktgk/Z5FQPe2oH5JbpvRtJTHDjVS9INhP60U6bSTw/WinkY41Vnr5I0Kg7DA6fFBq4a8WR6jD3JsoaLx4quSFhvu11yQQEKr0c4CRdA/dncFbYx2odI4IvpVA4WJ+tFv19EsoVanheKMzBA6KAxBBM6KzUrCOzuroYsOQb4cOKYAUckDLFuKEWN707g4i514J6YDQOPzUn047UPGvogqpUwwJs7XZRdh4turjWw6QNdkf0wNi2/FZ24SN92aPzpLKCt3oKvRGEY0Ph0w4OuQSTmsPs7jvW90YKVJxc1xJcIJO8GYA2HidAuHweLNIugSC0tMiYEzbnZaNPpcRawUDmiIoXQXmcbgJM7stkE+67XE9NAArzvpF4Neo5sQXE+O/xlHxPTUyGnXfYfms6s4ax387qxkjnjO7hstXZeCOHLnu0tIEhw3Eg25qxi6uwH9v0FXOJYN0/wC/Nm0km2kzOlloinjY1zc+/Wi7YdWi6fq1ii1uU7E/UPmuqw9aWjfZc90R1Rrxne5tJxjs3e8HaYhoPETvyWmarqMCoDOpcPYPNs6cwdE/0OJH6V4ntARyTOMTrXDdJw6tVNv+pUM8s7vzVUlGqMLnudoC5xk2EFxOm+qmcMzidNY+C0MhkeLA9dF7aFhyAeAWdVxbmkjwvw1UG45xgcOClXdoDBmZHDxUWMAmxy7QuQ4yB5AeetUa2rNMNdfXvVhrRMj/ACqNJuzWkzHI/BHw9B7STMRpaPJdHDyO07t8yPyptKliX3BhQ9LI4FNXfAgjxCHRxDSdD+v8Ikn/ALurqvgmTqmh/FMrEHZp8wkof098Xf8Ab8IyIDnNIiAPl8bhCe0A3aY4+0iVKQ3APwKenlAgfiYWVzS496uvBR3UmVGAdl55i0eSC6o0kZWmfn5BTq0QNBfiI+OyHhy+SA1o/XND3PLgw6eQv32RZ2Vhh+I/Q5oAw0XBjl38CiyJsCBwt8knibW/FSeA4a7jZIogoga/AqduCDgsJWc7KyHT/E5tuOq2G9X3D261BpGwfJHkFY2Zu2XL5/lUyYqKM5XGisr0LSZgAp3ZiYsLWnfuW/herLXC+IpidgM343Vr1KafZxDf6Z/AqeZlUCPkVld2phmmi76H8LlM/wBk6jUHVRrUHOIG/O1vxXXP/Z45+tamDscrvzUK37Oau2Jpu5ODmjzuq3AnukWNNjw8fFR/1XCE1n+h/C5qvh8gHlKhlkcSOG62a/VLGMJmnnET2DmHgDc9yzauDqMF2OZpZzSNe9XUCSWihWy2R4iKX9DgfIoYxDWj2ZO6jUqEfZVepSqNd38L/JFoPkGZuqvjPccjtK8B1qrrOyOGbqDnA8o0UGY6ez4IZw4aLkwVN0wLf7YscUXyRaggWNz4o1Jp8QFVLi2DoPih/v7pkKkYhkbrdv1qldLRnjohOcDqo08a0i6DVqhxysuT4/JaZMQ0tBa6/fyTJ0RmsbMjTf5LoG9RMZWAIphgIBl7gyx0kCSDpYgajRW+qGApUYe//UrA9kH2KR4xBzv3nRsWk3W/jukajSdY1JFzttEb67EXABkga9zMuWr3XBxnaUjZPhQNHiT9uvJcfX/ZljQP/AP/AJo/EBB6F6uVsPXD67A0MktOZrhmiBEE6STPEBdxhahc2TJO5vN7jU7KdTooVZLaRqC9oIEk+1mMAOadrCBBFhGc4JjO8DqOa5x7SnILJK5aD91IYuBPDXuj9D+657rHjW5HB0lxvY2BOg5njwC6V3VqqYBqU2AAcXkkCC6BA10GYwIVM9QqJM1cRVdya1jBfXXMbq1z3O0Cw4Z0DJA57tByFrhHjcXvc8tBfaeCr1bZtBFxNs07L0ev1MwfoS1oqh2ZuV5qEkXiMpGQk8Ms8xquH60dWquFMvh1I2bUaDlcReCPsO5SZixMGNUmJFba/svXYbtODEOysOvI6LFoZzeBa8fj8VNoId2TPGbRKfDxHZm5tv3663Ci9pOpI5GxB891ha3Kwbnxv7+Xn4LcEQVYmDB4iyE98XN+8z4jgncYtw08e7VBcYjKbnXLOnjZEkjuPXrxTsohq5vxUSR4jbYeVgpBluB1sB4doX8FNjRvP4X8EwHPqzr4p7qPoHfxR4fkkomodjbmkpUwcD6lLRVmOjn3/mnHKO6FOATF5+PwKZ1t/wA1z6ICSmHeY3FoUhW3N+8fmggyNVOFa2R24TtEMm4I+AsiMfbQHlv89UGlU3CnTMm+pN7xz3V7HcuKAnGUEEXPBwkRPBXP/wAwbRRo9+WFVDttRt+UhOX33ZG4/JQfC13GvLqlTJAyQ94K4zrK0HtYen/xsruH6yYY6NfSOxGg8lhYjMXaNiNQRfn8NFXqUibk9oajT4LDIJGWAbWN+AicOI8ifY2vQML1mYYAcHcDxWuzpORrK8mp1CNVrYXpqoIGYxz18yrIpC7S1zJuxgf/AJn1XoVbpxwFptMQtbo7GU67AZBJFwTfSLg6ryp/SVV4u4ja1viuw6k0XmlNTMGzDT9p4GpvoAbTutsRkzc1z8X2acPDnJ1tZ/Xbq83DxWpjLSeYI2Y/UdwcLjgQeIXHyTBNptfRer9ZX58LWoZCS5kMaAXOLpBYY4yFwlLqFj6gA9C5rQZ7Tmt+BdKcxeXAbjh53x+S63ZmPBgqdwBGmpAsLC/dsnasQeBkqRxGY3Pgdlt4vqziKL2Mcxsv0Aewx3kHs8p12Vyj1ap2c8lwnK8DslpNg60yNiD+auGHOWozQ5fuum/GQNAIdd8tVy5pl9mhzybDKCZPAAC60OieqDqp/wBSoKX8uXM+xgyJAbfaZ5LtcE805puksggAm1oNuFi0gbDxUMS8FoJdLmkNJOWSWtlhMwNMvmOEJHBMc7M/X6fuuVJ2k91tYK5HdZeG6nUqJzFxqva3MAWjLAiXNZfMRIs6eV4W5hq5c0tdFtIiwNwcwuLcIVd9cwCJlkOABFxEObzkBw11IQHV8riBtbhY3tGsCfNaWMZEKA0XOle+YW82evpsj4inBkWvI5HtZh43HhwcrVOpmAjXh4eSo16vZa4abx/EAHA8QYadP8m6Io53zPYbd8d9mzsSbdwJUnSUqJNW5jwWz0dQaGhzwI1bTjjGvInQDYCeCFU6cNN7qbWuqQdi1gYBYkuiGtnSYCrdNdNilTLzdxs0Dd2w5AXJPAdy4c9PvDcrXkumZFmtP8TWixd//Q3H2dnLnzTAOripYTBOxNucNF1HSXXs0nFpw7s4glvpWyJveGaxtzCzn/tCqkdmizxL3cOBb5/kuPrtJ3Atx3UqVLgSNiSf0FQJnZ64L0EfZWFaBbb9fa1tYvrHiK13vIbHssPowJN7Akk8ySul6A62sqN9BiyIcID6g7Dx/DUn7QgQ6b2uHXPBh9oE+G/da2imzE5oEyZ+2bCfh481pa9lZer5WtEuBglj+GBlrYjQgrq+s/VF1FvpsKS+kAXOaZc5gN8zXD22C99RqbSVxzqx+00ciBAk8T+K2ugen6+HefROGWxdSdOTXUX7Lre02Oc6LaqdHYbHdvDkUMSLmi+zKkalhAga3IEcWt9ooh9XZrbw9FBkk2GGWc5m/wCQ/wDQ4efquSphsCRM/wAOg4k305qAY0HMLncG0dytV8NUpvLHtLXixDo7x2gCL7EbblVCHOnNt5fMeatcKaKF8tPv/K6QIcLGqm6mIMAwTciDfmQPkoEkRAgaQSf/ALAQp0pB0GltCbbwPzQ6lHVziQCbjXw/ymQazNGvpXHdNJ1SdTfvCSIwUyBAt3z80lMRuIvME8viq1MNA9qDwAUXgHfxJEqDBG9u4H4p3VTPtCOevyXMzgtAIrrzUUnCB+RlNmI/V1MSToPK/wAAikNI+yOOs+RQI82oKVKvSkHvPHRGfVy6ba8fNKrhiBOrTuPySZaIHnOvcFJrHM7p069k0b07TIEGRffxk6JOblHCeW3yVY1MhJyyCb2v3lEGLiBcT8PyVonB/WdfLr3QSnfTP2YPKI8QiNqFwIeIcN4mfBFZUJdBOgMRds8iRvuE3oATJi3KP8K34JOrDYO4PVpEKtXwpHL+90LLBBWt0b0q7D1A5uQyCHMeMzSD3rq+h8Wx7J9HRpgSARTDnQ3VxcdNdIvCxHDBzjl0XNxOIfBrksc7+yxOrHQTq2WpVH+nPZbJBffzDNQeMQN121THNptga2aANrABoA7tOcKi6oSQGmBpoR4mP/iNiqeIweYGTyhpLdosRdonfwvv044XZKaV53ESnFPuQ0OStfvj2vDhY3kukm/2QNip4jpisCQHAO2h0SeycvabNxawBuIm5GbgWimIFi0CBdxiLmdzOpOqbpHQVL2gEgwRcgk8IJHw4K34bWD3SbEwPqrRXOz1HgvcRV/1GPcZdmLRllxvYEtI2iNpUKOIE9qweMr+Th2XWG8gu8fKriMQHNBGrTPg6Z8czv8A3DwUMXUByvkAvBzSY7Tezmvxhs855qJkDdAtRGYIuIxjgRmEObLT4FzfKw/V1OviAAXA+0AdLSw30nZwERoVmYzH03OkEl0C0W9ltwTEXB2/EIVTGkhsCzSYbO7hlk2va0b6clX8e7pXtw5NGq6uvVaFDFw6ONxwsNDw/tzWp0b0FUrk1JFOkZyueCS5oJALacjM0tjtOI0tOqXQfVfKfS4gCdRRI7I4GoNCf5PPdq0+mesVOh7bjnNw0XeeBP8ACOZ8AVUZDWZxoLDLL38kAzH169kj1Xol3om1Kgc0NcX9k9o2g08oBtJ1EE6koj+jjhKQDnAtu51UiGk879mGwI79ZKz+jsY9oFaoYNQAimNGsPazPOrnu1voCLS6B1tGuyqwtcA5jhBa4Agg7EaEKLNRmG6wzySMOV5scar6HoLxvp/pU1qhcZDRZreA/icOJgHyGgCzZHfxM8+O2y6Lr51POEd6WnLqDzAkkupk3yOP2hY5XHWINxflmwdYjcclyXOLXEO3Xs8I6N0LTF+ngihpsAInQd3zRWNaNLm/DxlBY20gm24+F++EjUiN53Bmf1zUxTBmWmlZza2H5qbQDc9s8Yi/C2gQqIcRMDKNZm48Nuam5rmhuUgNM6TcE6idRbQLfGTQJuuuGymAmr44Czs2YWi0x/DYaIoxHeB9nLsdc2h34RvdBaYEyYO4mDzgzEhMx+VthGlyQIvOg0+amJHh1uP0TpP6Yz7Wt5cDJnc/q6YvnWRzknw0gJMAuXSHaSDfxt80my08fG9/klZI3064IGinSIBMnSDsfGwUP3tplpFjufigYh7geXIaeO6HTwrj/dUnEPa7LGE7IRSwjQ2SSnidOcp1HIzySpA9IQbTzkfoKbqo2Ecbk/4VgViRlAgdwQ30JBy6Rc8fLVBiIHdN/JOkzBIs4/NTqjOLXcOPyVc9HGOyfkg9phu0+P8AjRQdI5gyyNoHq0r5q4yo8S3LI/lAPy0RKbnCXdsbS2B4cQhtxIJHtB3KbcAB/lTqACI1tM78TyWgO0vNdfTkpKUc5jWCY7zdHhzRIEtdbtH8L2VJ1U5pbcbRp5GIU2Okdou8HW7v1opRzDUAa9cwUrCarg5BktYALSd9NRNuSVOvlgnMP5rk+B00G6k2qRNzwiZ/QTZW/ZkHhAjxnS6roA5mfXofZLyU8Q3QgOyk2Lp8gNVudG9LNbhjJszNMay5xPmbX/Jc+JNycx07RGmvci9G4CrVqZaTcztXZvZaBu4gWEmBvJACpkkLX5mDfrrUrLio2yN72gGq6et06HDsdsON8ttQbEW3N+Epfv1RwkggN/hFh4Dkh+ouIA/6tF4JIcGucyDpeW9rfQk6WWpgeobG+3Wd3U2tZvoXvnb+USrmTYgnQLgvdhWDRw91lVMbBlskzcnfnChWx8yIgHWXC+l+VhFl1WN6k4UU/wDq1aZiznOa8EgfwFoJHGCO9cx051SrUBLXOqsy5i5rCMv+4EzcaQTNhrAJJLM3UhLDy4eV1A6+PVKkcVlmIJiBBzCxBk7bRB4lVnVnPcMwJmzbSP8Aa2PkFtdB9S6j8tSv/psMHK4F1QjURTJ7I5vI7iuywlOlQk0xBiDUMF55ZoAaP5WwOSqaySQW40FOfGxQEtb3j4flcGereMdEYateImmQL98LqOhuhqeGhxIfW/i+y22lP69TtAsd/CH00OdBaCcuskxDnTxvHAXi9xxvWnrKKOLq0ySMpBES4nOxr7k8M9r7XlWkNi77tVjGImxn9pgrSzXstyviZHt5OBAzGLXAJidbme5Y2J6MwhB7DqjnfaqVHOOsk9nKJ1vGhK5mp1sGzHE/zOaPlKo4jrPWd7OVg/lEnzd+CokxLHcLWqDs/EM0acvzr21Wz1i6zmXMbZ/2jM5eQ5x5K11K65ClFDEO7H2HmTlv7Lr+zwO3dpxRkmTNzqePGSjU6Hab9rMYaAdTsJ21Wds8mfOF1XYCEw/CI+fG+a92NShXpGk7/WZVBaQ32YN5JIsRYgjcAheMVOjyC7IHZQTBMA5ZOUnaSI8ZXpdR/wC44AsZrTZkH81R2p/7nE9zV5k7Cw1wJkj2Wh1wL6nQrqSRhxBcLNdcFzuxGUJCD3bofn0pEpdiSGtuB4Xi8aX+QKjTwsCQQXX0sRG4Jvy1VEUXtcOzF9B2p8RI/RV5kOAJJHIdnebxF/wShcH6ObtdcN/l7heiCcE6HLA4E+Eged0quIFg4lzbgCTGgtlGhQq9EH7RHm5LD04Mg91z8la1zw7IB89/py81MaJn1CRDXQBEyIJnWZN9LKPoB9oXm2aZ+dlYqF+abeOvxQ6uIJkj2t+XGb/FRfEwE5uGwI0rwF+idKFMC4i++w8ov4pgeXjb5hTZWIbcjXv8tgpGlMkkA77f5UAy2jL7AJIfpfL4BDcDsYJ228E7qXiOWn90xbuqnZtiknDRuJSQvScklDO1K1aeeQTBvDT9eeiBTxA5+SMXxdaBI12qstEpubMRrtH4Ji37IHfOnwKix6NMDWfA92i0Np7dehyTGqpV6DhBaSR5FTw1bXN2oGxEAjjOp7k9eoNHRB4yPkh0xBmJG0XPgsBpkls28eCr2OiPfLmcBYTYg68holUqB4BsDoNjCrhhMwSLnszZMypBuZcONvBBlvQjQ861TtHdT+V/yKZvDX9eUIrcTlmAL+Y7uHehRY2IA1Igi+n4Kbw0atKRUi8RBBg31F/+XKVq9V+khT9I0O7ToIJIGgIPjBMd5WOQBb/1TMj5COCDVbuLju17lnlkLSHcQqJ4hKwsK9Aw3ToaA0ubOwMDkddrceHcjU+n2veGB7XVHGAKZkuna21zNwvNLf5Xc/s46NHbru1nIzlYZ3d9481KCWSZ4Za4OLwMMETpSb/PBdrhejQLv7Ttdi0Ry0dHPwCJ0/0iKOHfUdoyHDiCXACOJk+Kd1UBcR+0fpqWsoNNyQ9/cJDB5yfALoYhzYoyRuuHhYTiJ2sO1/RVsf8AtDJEU6faP2qhmP8Ag3XTc+CwcR0hiK5k1Hvc4ho7RAEmAA0WAk6ALJp0szw3SSBJ0HE+H4Lo+q2Cc3G08rXVabXsL3NaXBrQ4HOS2zYif0VxQ58htx0ul64YeHCsLmNFgXr+V6v0XgRRpMpNvkaGd5FifF0nxXjfWur6bG4h4MtNQgHgG9kCd7N7l6/iccz0UtrUmuILWue8BoeWuyl3iJ8F476KIh0kOsYkGNxoec28FvxjcwDW8Fx+xGkufK7f86lZ9JtxAN9LTbiiVKIE2uItER3q7kdmjvJMQSOW0Ezfkhtol14zEESHa2FjHLuWFuHcV6YWUGnTaeZ5xGuvLuWx1awWfFUGgR/qB7jP2WS8i3+zXmqT8Q0WPMaRfcjbwXVfs+oDNWruu2my5IiS4Z3nl2WfFbY4Wh2W7WXHSfCw73eGnmdAm6/9NZqrKAuWdt8bucLNtwaZ8VyrMQRmBA7W2/dHDdPi676hNR7pNRznERpnM3J8kNtB1yBp4c5G/FTDpC/MOgp4PDjDxNjHD34pw4X2dFxccu8oTmEgxxk38FJ7m6kd51/uhuxJB7Ask9zapx9N/NbEqFQyQZ0IHEEqWR8TcEHgAE4pybm+sjj+KsU2wCRU8DBU4Yi/ukmteITAtOa7nkB1yLQIB46Kq8tDjA8LI+Fp3lxv+irdV7XAggeQW5sBxEeZzqN6Xx/CsDcw1WU2rB7IH/K/+FJ+Yxni3BP6ETYme9TfRO65wjfRB9OCrUmViBAuNkM4gm2XKlmiwTNrDcXVnxDQBdSaGUymWgpLMQlSoCt4I7MYN1ScCmLVz2yubsoWtejVBuPinq4sDXUbLPw1KdTA4IlTCiJzea3DESZNAp5lL0uck7bcO9PBn2vxJHIKIYBv8B+t1Jjy05onnNlSNxfzUVEzMEeOh/XJWGNA1EHid5vH91t4PoqhUaHU8QBVi7atOwO92uJH/aUm9Tqg/wDEw53nO4a8iy0K5sdbarKcZC0051HxBCxqVdoO7RtIm6t4cyAXWF7AXPCb38VpHqlU3q0B3uc74Bn6stDB9W6I/wCrWNT+VjTTH/cbn4LXE90Zo6+3v7Kt/aMDBea/IErmBgXVX5GAlxJ7LRmPjy7yt3C/s8xDrucyn3nO4d8dkea6vB4inSZlpMYxvAD57nvKOMZm10SOHif+rfwXDxHa8rj/AGxlHjqfx7rg+nepL8MzO17azYOctaQaelyLgt5jxXXdXcA6nhKUXJBcQD/ES75ELT/eWgfDj36rE6QxApNBovczLAywIHdwG0JCNmGJe3+FlkxkuKjET9735+dK1iukcsl3ZAmdja/muDp4TEY2s51NheS6SdGtGgBc6GttFpWj0x0q+u30Zd2nETA4mw8fkgY3pKtSJoUXkU2Whph2gJv9m86X5rNI74p1shdPA4d8IOUDOeewH88OK2sF1Nw+H7WNrMJ19E1wa3uLiQ9+1mgd5VvHftAo025KIzAaNYMlMfCPILz/ABLyL6OOs+c3v4oFM5ruNhtp+tlUZ/hd2MV7rU7s/wCKc2IeXeGw9P3Wn0j0u/EvzF3avlA0E7Ce7VTptZAk/wCpGrh2W2MkRbU6lZWHxGSSBYaecqzSxOeS8X8uanh5GCydSfT+V0mRtY3K3ZGr4wW7QJAAm5mALchbRRrVHG7TItMj4pFjGsHHzte3+FHCYgNMGCNf7K6zmAeauvkrQEbIC0GS4zOY6eS2+rPSlOKuFrPdTbWmC2IkgNGtiIERZYLw0nWBrY/CEMPBBEE8tf8ACsccpFaff7qnEQNmZkOnj4rRxuFFCo5hc2oRo9olrhNiOHcqbw4jMb8z8kOk10WgcuCdwM3PepB1t20VzAQ0BxtPYDUH+yFUrNdxTuAFlAuGwVD3GqTRaLLKbnDbVBBtzQ3v5JiQMai0Z1eEi/eTKG2o0wFNs7aJZi7jonaJUqEgJsqG1SYrM2Y2UJPHNCDBuiOhQfTVLxetJKTXcElEBMmHFFoIE3SNAHUxurVbCQNfgs2o48VkkHwzTgkRSK3Cc+5GFCOJPwVNtclFLyotcwcEkXFmwB+X4p8PWsiYaHAyAe9A9BDoBN1a7M0iQbFS2WhRo0n2L8jxoDpEa96P6Cu32aoMXs4/iszC6kG4niVLEPLSYJEbAkD4JOBLc6zvjLtb+RFrS/esSPa8LA/EFFw/TNRp7YMcgQfiqGDxLn6mSBYkA6GVbqV3FsmN9vDio5TlzAKh8AIosHy0W5Q6ZaT2T+auN6TJ3XAnEmRFp5q3h8fUiM3mJPmmyV50Cwv7LB1auyfjjxWL0r0sCHMBkuEchf5rMdWcWklxPLThwVQnWwTeHgaq2Ds1sbsztVZpYotLXD2mkETp4jfVEbTJJdqTcnSbyVj4puWCFLBkvdlJIEHREUuV2oXUDQDasYh739lt2t30HmU9XBgRJG8gabxE/NSo1Llv8OifD1C94bMAvaLcyB+HxUnNDzZOp0TPNLCUMw2GpaNREx3kq1WpzAm4ntEfAXVPpME1XkGLusBbs2/BPRZIvP8AfSea0Qua24stnnak3koupG4m3L59yE/CwBe6u1GRFz58FCoAYm/ioOgabTpApuERc/rYIjK5bYRCTTIPf81bfRblAi/HdWwxPIth2QAVQcD3IlJpGu6NUYIPEb7qthqpJgqGXI8C9SitUZlzdS2JTPCAKsqTnhpo7pnRTmdEslwEFz40SBVOccUrVltIDZLOgGqVOiVcJG3TdE0UvQ86bLKZzUOcUJ4UXlSASJUDqEkMFOkXQkkGJL//2Q=="/>
          <p:cNvSpPr>
            <a:spLocks noChangeAspect="1" noChangeArrowheads="1"/>
          </p:cNvSpPr>
          <p:nvPr/>
        </p:nvSpPr>
        <p:spPr bwMode="auto">
          <a:xfrm>
            <a:off x="155575" y="-1074738"/>
            <a:ext cx="3790950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6" name="Picture 8" descr="http://www.domyownpestcontrol.com/images/content/scorpion%20glowing%20under%20UV%20lig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465619"/>
            <a:ext cx="2505883" cy="148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upload.wikimedia.org/wikipedia/commons/9/9e/Phidippus_audax_ma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356499"/>
            <a:ext cx="3141259" cy="239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4.bp.blogspot.com/--ksVl3wTxFE/Tnj4_5eBpSI/AAAAAAAAA7A/iv892E4AceI/s1600/arrow-cra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053" y="4998128"/>
            <a:ext cx="335766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02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Phylum: Echinodermata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Starfish, sand dollars, sea urchins, </a:t>
            </a:r>
            <a:r>
              <a:rPr lang="en-US" dirty="0" err="1" smtClean="0"/>
              <a:t>etc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Epidermis covers a exoskeleton layer</a:t>
            </a:r>
          </a:p>
          <a:p>
            <a:r>
              <a:rPr lang="en-US" dirty="0" smtClean="0"/>
              <a:t>Use hydraulic “tube feet” for moving and eating</a:t>
            </a:r>
            <a:endParaRPr lang="en-US" dirty="0"/>
          </a:p>
        </p:txBody>
      </p:sp>
      <p:pic>
        <p:nvPicPr>
          <p:cNvPr id="8194" name="Picture 2" descr="http://upload.wikimedia.org/wikipedia/commons/f/ff/Crown_of_Thorns-jonhans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95800"/>
            <a:ext cx="2759307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upload.wikimedia.org/wikipedia/commons/3/31/Brittle_star_on_the_beach_at_Whalers_Bay,_Deception_Island_%286019948411%2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3" t="12205" r="20250" b="8399"/>
          <a:stretch/>
        </p:blipFill>
        <p:spPr bwMode="auto">
          <a:xfrm>
            <a:off x="2667000" y="5035211"/>
            <a:ext cx="1922777" cy="171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upload.wikimedia.org/wikipedia/commons/4/4b/Riccio_Melone_a_Capo_Caccia_adventurediving.i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119008"/>
            <a:ext cx="2109231" cy="190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harmony-blog.com/wp-content/uploads/2011/10/sand-dollar-e131820550097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754779"/>
            <a:ext cx="2670017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02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Phylum: </a:t>
            </a:r>
            <a:r>
              <a:rPr lang="en-US" dirty="0" err="1" smtClean="0"/>
              <a:t>Chordata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37"/>
            <a:ext cx="8229600" cy="4525963"/>
          </a:xfrm>
        </p:spPr>
        <p:txBody>
          <a:bodyPr/>
          <a:lstStyle/>
          <a:p>
            <a:r>
              <a:rPr lang="en-US" dirty="0" smtClean="0"/>
              <a:t>Vertebrates (have a backbone)</a:t>
            </a:r>
            <a:endParaRPr lang="en-US" dirty="0"/>
          </a:p>
          <a:p>
            <a:r>
              <a:rPr lang="en-US" dirty="0" smtClean="0"/>
              <a:t>Everything else up to now has been Invertebrate (did not have a backbone)</a:t>
            </a:r>
            <a:endParaRPr lang="en-US" dirty="0"/>
          </a:p>
        </p:txBody>
      </p:sp>
      <p:pic>
        <p:nvPicPr>
          <p:cNvPr id="9218" name="Picture 2" descr="http://4.bp.blogspot.com/-2pQe6TmPH74/TdDiCNI0WbI/AAAAAAAAAVM/1n9owuOtmG0/s1600/Lancel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124200"/>
            <a:ext cx="2895600" cy="143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assets.inhabitat.com/wp-content/blogs.dir/1/files/2013/08/image17-537x4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4" y="5060832"/>
            <a:ext cx="2300641" cy="172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lifereadyphysio.com.au/blog/wp-content/uploads/2013/10/white-shark-0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065" y="4754795"/>
            <a:ext cx="2154242" cy="147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www.pageresource.com/wallpapers/wallpaper/under-sea-fish-cool-pictures_2237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070" y="336212"/>
            <a:ext cx="2161980" cy="121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vertebrates.si.edu/fishes/coelacanth/indonesia_coelacanth_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163124"/>
            <a:ext cx="2552345" cy="159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http://www.muscogeemoms.com/wp-content/uploads/2012/07/fro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246" y="1828800"/>
            <a:ext cx="1693284" cy="112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http://www.tisburysaquatics.com/images/reptil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710" y="5060832"/>
            <a:ext cx="2381250" cy="134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http://www.dvinfo.net/forum/attachments/under-water-over-land/12898d1246050218-fast-lens-bird-flight-img_0719-copy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73" y="253925"/>
            <a:ext cx="1962027" cy="137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4" name="Picture 18" descr="http://bogleech.com/nature/mammal-loris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347" y="3124200"/>
            <a:ext cx="2219561" cy="155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encrypted-tbn2.gstatic.com/images?q=tbn:ANd9GcTrK_BbBvtv7VTkMuIuR6taTPYha9ZpWV0BLSQnEETerWCVxPz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095" y="4910110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74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Classification of Vertebrates</a:t>
            </a:r>
            <a:br>
              <a:rPr lang="en-US" dirty="0" smtClean="0"/>
            </a:br>
            <a:r>
              <a:rPr lang="en-US" sz="3000" dirty="0" smtClean="0"/>
              <a:t>(Page 18) bottom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Agnatha</a:t>
            </a:r>
            <a:r>
              <a:rPr lang="en-US" b="1" dirty="0" smtClean="0">
                <a:solidFill>
                  <a:srgbClr val="FF0000"/>
                </a:solidFill>
              </a:rPr>
              <a:t> – jawless fish</a:t>
            </a:r>
          </a:p>
          <a:p>
            <a:r>
              <a:rPr lang="en-US" b="1" dirty="0" err="1" smtClean="0">
                <a:solidFill>
                  <a:srgbClr val="FF0000"/>
                </a:solidFill>
              </a:rPr>
              <a:t>Chondrichthyes</a:t>
            </a:r>
            <a:r>
              <a:rPr lang="en-US" b="1" dirty="0" smtClean="0">
                <a:solidFill>
                  <a:srgbClr val="FF0000"/>
                </a:solidFill>
              </a:rPr>
              <a:t> – cartilaginous fish, sharks</a:t>
            </a:r>
          </a:p>
          <a:p>
            <a:r>
              <a:rPr lang="en-US" b="1" dirty="0" err="1" smtClean="0">
                <a:solidFill>
                  <a:srgbClr val="FF0000"/>
                </a:solidFill>
              </a:rPr>
              <a:t>Osteichthyes</a:t>
            </a:r>
            <a:r>
              <a:rPr lang="en-US" b="1" dirty="0" smtClean="0">
                <a:solidFill>
                  <a:srgbClr val="FF0000"/>
                </a:solidFill>
              </a:rPr>
              <a:t> – bony fish</a:t>
            </a:r>
          </a:p>
          <a:p>
            <a:r>
              <a:rPr lang="en-US" b="1" dirty="0" err="1" smtClean="0">
                <a:solidFill>
                  <a:srgbClr val="FF0000"/>
                </a:solidFill>
              </a:rPr>
              <a:t>Amphibia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err="1" smtClean="0">
                <a:solidFill>
                  <a:srgbClr val="FF0000"/>
                </a:solidFill>
              </a:rPr>
              <a:t>Reptilia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Aves – birds</a:t>
            </a:r>
          </a:p>
          <a:p>
            <a:r>
              <a:rPr lang="en-US" b="1" dirty="0" err="1" smtClean="0">
                <a:solidFill>
                  <a:srgbClr val="FF0000"/>
                </a:solidFill>
              </a:rPr>
              <a:t>Mammalia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Order </a:t>
            </a:r>
            <a:r>
              <a:rPr lang="en-US" dirty="0" err="1" smtClean="0"/>
              <a:t>Monotremata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Family </a:t>
            </a:r>
            <a:r>
              <a:rPr lang="en-US" dirty="0" err="1" smtClean="0"/>
              <a:t>Ornithorhynchidae</a:t>
            </a:r>
            <a:r>
              <a:rPr lang="en-US" dirty="0" smtClean="0"/>
              <a:t>, Duck billed Platypus</a:t>
            </a:r>
            <a:endParaRPr lang="en-US" dirty="0"/>
          </a:p>
        </p:txBody>
      </p:sp>
      <p:pic>
        <p:nvPicPr>
          <p:cNvPr id="2050" name="Picture 2" descr="http://gifts.worldwildlife.org/gift-center/Images/large-species-photo/large-Duck-billed-Platypus-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667000"/>
            <a:ext cx="6629400" cy="41280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Order </a:t>
            </a:r>
            <a:r>
              <a:rPr lang="en-US" dirty="0" err="1" smtClean="0"/>
              <a:t>Monotremata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Family </a:t>
            </a:r>
            <a:r>
              <a:rPr lang="en-US" dirty="0" err="1" smtClean="0"/>
              <a:t>Tachyglossidae</a:t>
            </a:r>
            <a:r>
              <a:rPr lang="en-US" dirty="0" smtClean="0"/>
              <a:t>, Spiny Anteater</a:t>
            </a:r>
          </a:p>
          <a:p>
            <a:endParaRPr lang="en-US" dirty="0"/>
          </a:p>
        </p:txBody>
      </p:sp>
      <p:pic>
        <p:nvPicPr>
          <p:cNvPr id="1026" name="Picture 2" descr="http://www.talismancoins.com/catalog/Echidna_Crossing_Stre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6964" y="2362200"/>
            <a:ext cx="4232436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Order </a:t>
            </a:r>
            <a:r>
              <a:rPr lang="en-US" dirty="0" err="1" smtClean="0"/>
              <a:t>Didelphimorphia</a:t>
            </a:r>
            <a:r>
              <a:rPr lang="en-US" dirty="0" smtClean="0"/>
              <a:t> - Opossums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8610" name="Picture 2" descr="http://www2.needham.k12.ma.us/eliot/technology/lessons/animals/images/opossum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76400"/>
            <a:ext cx="3352800" cy="3200976"/>
          </a:xfrm>
          <a:prstGeom prst="rect">
            <a:avLst/>
          </a:prstGeom>
          <a:noFill/>
        </p:spPr>
      </p:pic>
      <p:pic>
        <p:nvPicPr>
          <p:cNvPr id="68612" name="Picture 4" descr="http://bbwildliferemoval.com/images/opossum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352800"/>
            <a:ext cx="4762500" cy="3181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4400" dirty="0" smtClean="0"/>
              <a:t>Order </a:t>
            </a:r>
            <a:r>
              <a:rPr lang="en-US" sz="4400" dirty="0" err="1" smtClean="0"/>
              <a:t>Diprotodontia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(10 families and 117 species) Kangaroos, Wallaby, Wombat, Koalas</a:t>
            </a:r>
            <a:endParaRPr lang="en-US" dirty="0"/>
          </a:p>
        </p:txBody>
      </p:sp>
      <p:pic>
        <p:nvPicPr>
          <p:cNvPr id="67586" name="Picture 2" descr="http://images.nationalgeographic.com/wpf/media-live/photos/000/005/cache/gray-kangaroo_554_600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743200"/>
            <a:ext cx="3352800" cy="2514600"/>
          </a:xfrm>
          <a:prstGeom prst="rect">
            <a:avLst/>
          </a:prstGeom>
          <a:noFill/>
        </p:spPr>
      </p:pic>
      <p:pic>
        <p:nvPicPr>
          <p:cNvPr id="67588" name="Picture 4" descr="http://www.abc.net.au/news/image/1649534-3x2-940x6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4800600"/>
            <a:ext cx="3086100" cy="2057400"/>
          </a:xfrm>
          <a:prstGeom prst="rect">
            <a:avLst/>
          </a:prstGeom>
          <a:noFill/>
        </p:spPr>
      </p:pic>
      <p:pic>
        <p:nvPicPr>
          <p:cNvPr id="67590" name="Picture 6" descr="http://1.bp.blogspot.com/-dMCSRDfdsUM/TbG6etPXwcI/AAAAAAAAFHo/rJ1vyE5FONw/s1600/babi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743200"/>
            <a:ext cx="1939053" cy="2590801"/>
          </a:xfrm>
          <a:prstGeom prst="rect">
            <a:avLst/>
          </a:prstGeom>
          <a:noFill/>
        </p:spPr>
      </p:pic>
      <p:pic>
        <p:nvPicPr>
          <p:cNvPr id="67592" name="Picture 8" descr="http://www.zooborns.com/.a/6a010535647bf3970b017ee4fa9fa1970d-500w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4281297"/>
            <a:ext cx="2819400" cy="2464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4400" dirty="0" smtClean="0"/>
              <a:t>Order </a:t>
            </a:r>
            <a:r>
              <a:rPr lang="en-US" sz="4400" dirty="0" err="1" smtClean="0"/>
              <a:t>Artiodactyla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200"/>
          </a:xfrm>
        </p:spPr>
        <p:txBody>
          <a:bodyPr/>
          <a:lstStyle/>
          <a:p>
            <a:r>
              <a:rPr lang="en-US" dirty="0" smtClean="0"/>
              <a:t>Even-toed ungulates: Antelope, Deer, Camel, Pig, Cow, Sheep, Hippo, </a:t>
            </a:r>
            <a:endParaRPr lang="en-US" dirty="0"/>
          </a:p>
        </p:txBody>
      </p:sp>
      <p:pic>
        <p:nvPicPr>
          <p:cNvPr id="21506" name="Picture 2" descr="http://1.bp.blogspot.com/-EHFwBUesDpc/Tjdhm7XHDII/AAAAAAAAAEs/GAiox5USd00/s1600/Pronghorn_Antelope_Yellowstone_National_Park_Wyoming.jpg"/>
          <p:cNvPicPr>
            <a:picLocks noChangeAspect="1" noChangeArrowheads="1"/>
          </p:cNvPicPr>
          <p:nvPr/>
        </p:nvPicPr>
        <p:blipFill>
          <a:blip r:embed="rId2" cstate="print"/>
          <a:srcRect l="27634"/>
          <a:stretch>
            <a:fillRect/>
          </a:stretch>
        </p:blipFill>
        <p:spPr bwMode="auto">
          <a:xfrm>
            <a:off x="304800" y="2819400"/>
            <a:ext cx="1995521" cy="2066925"/>
          </a:xfrm>
          <a:prstGeom prst="rect">
            <a:avLst/>
          </a:prstGeom>
          <a:noFill/>
        </p:spPr>
      </p:pic>
      <p:pic>
        <p:nvPicPr>
          <p:cNvPr id="21508" name="Picture 4" descr="http://4.bp.blogspot.com/__kz6rOvk8qs/TNgwypIbTxI/AAAAAAAAAck/NDeEGhYfwhA/s1600/cow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1" y="4639851"/>
            <a:ext cx="2667000" cy="1999074"/>
          </a:xfrm>
          <a:prstGeom prst="rect">
            <a:avLst/>
          </a:prstGeom>
          <a:noFill/>
        </p:spPr>
      </p:pic>
      <p:pic>
        <p:nvPicPr>
          <p:cNvPr id="21510" name="Picture 6" descr="https://encrypted-tbn2.gstatic.com/images?q=tbn:ANd9GcT4QiPWdlvu4mBfDfpNX56rOQzA9ApW2ZynxC1kTidxkbZ-LjS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2819400"/>
            <a:ext cx="2390775" cy="1914525"/>
          </a:xfrm>
          <a:prstGeom prst="rect">
            <a:avLst/>
          </a:prstGeom>
          <a:noFill/>
        </p:spPr>
      </p:pic>
      <p:pic>
        <p:nvPicPr>
          <p:cNvPr id="21512" name="Picture 8" descr="https://encrypted-tbn1.gstatic.com/images?q=tbn:ANd9GcT0-B2vVluegGDM_m9k7AIPwUTdsAttCAog2BqHsx-9yU1GxUG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4800600"/>
            <a:ext cx="2514600" cy="1819276"/>
          </a:xfrm>
          <a:prstGeom prst="rect">
            <a:avLst/>
          </a:prstGeom>
          <a:noFill/>
        </p:spPr>
      </p:pic>
      <p:pic>
        <p:nvPicPr>
          <p:cNvPr id="21514" name="Picture 10" descr="https://encrypted-tbn1.gstatic.com/images?q=tbn:ANd9GcTZLsFOr6s1_wNq3-AczxvqzssKIChhc4bIW0nO4e9kyr97vQuKu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2819400"/>
            <a:ext cx="2619375" cy="1743076"/>
          </a:xfrm>
          <a:prstGeom prst="rect">
            <a:avLst/>
          </a:prstGeom>
          <a:noFill/>
        </p:spPr>
      </p:pic>
      <p:pic>
        <p:nvPicPr>
          <p:cNvPr id="21516" name="Picture 12" descr="https://encrypted-tbn1.gstatic.com/images?q=tbn:ANd9GcR4o1ogKI_FnrMaQ4AgwZZtVQCYYRHV3Wr1CKmTevN6-0d8AgP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200" y="4648200"/>
            <a:ext cx="2476500" cy="1847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Order </a:t>
            </a:r>
            <a:r>
              <a:rPr lang="en-US" dirty="0" err="1" smtClean="0"/>
              <a:t>Perissodactyla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Odd-toed ungulates: Horses, Rhinos, Tapirs</a:t>
            </a:r>
            <a:endParaRPr lang="en-US" dirty="0"/>
          </a:p>
        </p:txBody>
      </p:sp>
      <p:pic>
        <p:nvPicPr>
          <p:cNvPr id="15364" name="Picture 4" descr="https://encrypted-tbn3.gstatic.com/images?q=tbn:ANd9GcT5OqpDBqm6yrvikZY-Twv3T1xu35c_6WhBoM_QrdNkMJzu3zZi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4267200"/>
            <a:ext cx="3124200" cy="2340136"/>
          </a:xfrm>
          <a:prstGeom prst="rect">
            <a:avLst/>
          </a:prstGeom>
          <a:noFill/>
        </p:spPr>
      </p:pic>
      <p:pic>
        <p:nvPicPr>
          <p:cNvPr id="15362" name="Picture 2" descr="https://encrypted-tbn1.gstatic.com/images?q=tbn:ANd9GcRW_Sg4im7Bkgd5oVOtvQ4DVtCqnzV1FsZ0st9ha-EXlC52CYS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799" y="2895600"/>
            <a:ext cx="3476017" cy="2438400"/>
          </a:xfrm>
          <a:prstGeom prst="rect">
            <a:avLst/>
          </a:prstGeom>
          <a:noFill/>
        </p:spPr>
      </p:pic>
      <p:pic>
        <p:nvPicPr>
          <p:cNvPr id="15366" name="Picture 6" descr="https://encrypted-tbn2.gstatic.com/images?q=tbn:ANd9GcRPmay0wsJQfLIW3kCb_2OZjIfYWx_BLAM3XMLi3cT5xriqZ3h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2216896"/>
            <a:ext cx="3048000" cy="24408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Levels of Classification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3600" dirty="0" smtClean="0"/>
              <a:t>Page 3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Make a mnemonic sentence to help you remember the order of the levels of classification (Domain </a:t>
            </a:r>
            <a:r>
              <a:rPr lang="en-US" dirty="0" smtClean="0">
                <a:sym typeface="Wingdings" pitchFamily="2" charset="2"/>
              </a:rPr>
              <a:t> species)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u="sng" dirty="0" smtClean="0"/>
              <a:t>D</a:t>
            </a:r>
            <a:r>
              <a:rPr lang="en-US" dirty="0" smtClean="0"/>
              <a:t>id </a:t>
            </a:r>
            <a:r>
              <a:rPr lang="en-US" b="1" u="sng" dirty="0" smtClean="0"/>
              <a:t>K</a:t>
            </a:r>
            <a:r>
              <a:rPr lang="en-US" dirty="0" smtClean="0"/>
              <a:t>ing </a:t>
            </a:r>
            <a:r>
              <a:rPr lang="en-US" b="1" u="sng" dirty="0" smtClean="0"/>
              <a:t>P</a:t>
            </a:r>
            <a:r>
              <a:rPr lang="en-US" dirty="0" smtClean="0"/>
              <a:t>hilip </a:t>
            </a:r>
            <a:r>
              <a:rPr lang="en-US" b="1" u="sng" dirty="0" smtClean="0"/>
              <a:t>C</a:t>
            </a:r>
            <a:r>
              <a:rPr lang="en-US" dirty="0"/>
              <a:t>o</a:t>
            </a:r>
            <a:r>
              <a:rPr lang="en-US" dirty="0" smtClean="0"/>
              <a:t>me </a:t>
            </a:r>
            <a:r>
              <a:rPr lang="en-US" b="1" u="sng" dirty="0" smtClean="0"/>
              <a:t>O</a:t>
            </a:r>
            <a:r>
              <a:rPr lang="en-US" dirty="0" smtClean="0"/>
              <a:t>ver </a:t>
            </a:r>
            <a:r>
              <a:rPr lang="en-US" b="1" u="sng" dirty="0" smtClean="0"/>
              <a:t>F</a:t>
            </a:r>
            <a:r>
              <a:rPr lang="en-US" dirty="0" smtClean="0"/>
              <a:t>or </a:t>
            </a:r>
            <a:r>
              <a:rPr lang="en-US" b="1" u="sng" dirty="0" smtClean="0"/>
              <a:t>G</a:t>
            </a:r>
            <a:r>
              <a:rPr lang="en-US" dirty="0" smtClean="0"/>
              <a:t>ood </a:t>
            </a:r>
            <a:r>
              <a:rPr lang="en-US" b="1" u="sng" dirty="0" smtClean="0"/>
              <a:t>s</a:t>
            </a:r>
            <a:r>
              <a:rPr lang="en-US" dirty="0" smtClean="0"/>
              <a:t>paghetti?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Order </a:t>
            </a:r>
            <a:r>
              <a:rPr lang="en-US" dirty="0" err="1" smtClean="0"/>
              <a:t>Carnivora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Cats, Bears, Weasels, Dogs</a:t>
            </a:r>
            <a:endParaRPr lang="en-US" dirty="0"/>
          </a:p>
        </p:txBody>
      </p:sp>
      <p:pic>
        <p:nvPicPr>
          <p:cNvPr id="20482" name="Picture 2" descr="https://encrypted-tbn3.gstatic.com/images?q=tbn:ANd9GcR1YDh96PLkMAboFQNx_Ke4GUBlM7QLXTIFo3ND2jC83cDujF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438400"/>
            <a:ext cx="2466975" cy="1847851"/>
          </a:xfrm>
          <a:prstGeom prst="rect">
            <a:avLst/>
          </a:prstGeom>
          <a:noFill/>
        </p:spPr>
      </p:pic>
      <p:pic>
        <p:nvPicPr>
          <p:cNvPr id="20484" name="Picture 4" descr="https://encrypted-tbn2.gstatic.com/images?q=tbn:ANd9GcTpLknb3YAya1o4vpmtjmqEUXwlc8iEUrX7L_NFnpVassSeyw7Y8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572000"/>
            <a:ext cx="2466975" cy="1847851"/>
          </a:xfrm>
          <a:prstGeom prst="rect">
            <a:avLst/>
          </a:prstGeom>
          <a:noFill/>
        </p:spPr>
      </p:pic>
      <p:pic>
        <p:nvPicPr>
          <p:cNvPr id="20486" name="Picture 6" descr="https://encrypted-tbn1.gstatic.com/images?q=tbn:ANd9GcQ31pWqNBMSD6gAKD-xQNYFvezEKPrN2Jr34klREpzASQVJOrV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2286000"/>
            <a:ext cx="1838325" cy="2486026"/>
          </a:xfrm>
          <a:prstGeom prst="rect">
            <a:avLst/>
          </a:prstGeom>
          <a:noFill/>
        </p:spPr>
      </p:pic>
      <p:pic>
        <p:nvPicPr>
          <p:cNvPr id="20488" name="Picture 8" descr="https://encrypted-tbn3.gstatic.com/images?q=tbn:ANd9GcR33VpcpTyRIaIRf2ueu-ENX4mXu4sroxGgKQjgEDLD67dx6E-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4572000"/>
            <a:ext cx="2209800" cy="2066925"/>
          </a:xfrm>
          <a:prstGeom prst="rect">
            <a:avLst/>
          </a:prstGeom>
          <a:noFill/>
        </p:spPr>
      </p:pic>
      <p:pic>
        <p:nvPicPr>
          <p:cNvPr id="20490" name="Picture 10" descr="https://encrypted-tbn0.gstatic.com/images?q=tbn:ANd9GcQF8Dz3y6RvRGsm0a2wOo5Q05EQx_ax_sP2KprSF7ddBF_HR9F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4524374"/>
            <a:ext cx="1962150" cy="2333626"/>
          </a:xfrm>
          <a:prstGeom prst="rect">
            <a:avLst/>
          </a:prstGeom>
          <a:noFill/>
        </p:spPr>
      </p:pic>
      <p:pic>
        <p:nvPicPr>
          <p:cNvPr id="20492" name="Picture 12" descr="https://encrypted-tbn2.gstatic.com/images?q=tbn:ANd9GcRNASmnE5mZqV9gf4hZyGKgMbKg2JXtFMDpxSSNW4z4I7M_Oht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24625" y="2514600"/>
            <a:ext cx="2619375" cy="1743076"/>
          </a:xfrm>
          <a:prstGeom prst="rect">
            <a:avLst/>
          </a:prstGeom>
          <a:noFill/>
        </p:spPr>
      </p:pic>
      <p:pic>
        <p:nvPicPr>
          <p:cNvPr id="20494" name="Picture 14" descr="https://encrypted-tbn2.gstatic.com/images?q=tbn:ANd9GcS9fpiDD1g4v5OCQi2JxT-jB7UhybM9fuIgvKhNaRMct8gqCg4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96075" y="4724400"/>
            <a:ext cx="2447925" cy="1866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4400" dirty="0" smtClean="0"/>
              <a:t>Order </a:t>
            </a:r>
            <a:r>
              <a:rPr lang="en-US" sz="4400" dirty="0" err="1" smtClean="0"/>
              <a:t>Cetacea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Whales, Dolphins</a:t>
            </a:r>
            <a:endParaRPr lang="en-US" dirty="0"/>
          </a:p>
        </p:txBody>
      </p:sp>
      <p:pic>
        <p:nvPicPr>
          <p:cNvPr id="19458" name="Picture 2" descr="https://encrypted-tbn3.gstatic.com/images?q=tbn:ANd9GcRseD0uzq470by7lNns029v1i-SRs2FYIA5NkN7hiboAz5yWA0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362200"/>
            <a:ext cx="2724150" cy="1676400"/>
          </a:xfrm>
          <a:prstGeom prst="rect">
            <a:avLst/>
          </a:prstGeom>
          <a:noFill/>
        </p:spPr>
      </p:pic>
      <p:pic>
        <p:nvPicPr>
          <p:cNvPr id="19460" name="Picture 4" descr="https://encrypted-tbn2.gstatic.com/images?q=tbn:ANd9GcQmUlOadlTs4K79Ro3oMM2SeJv4Ufk0s0DRsfpUxaUvmA2uJUtdk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743200"/>
            <a:ext cx="2619375" cy="1743076"/>
          </a:xfrm>
          <a:prstGeom prst="rect">
            <a:avLst/>
          </a:prstGeom>
          <a:noFill/>
        </p:spPr>
      </p:pic>
      <p:pic>
        <p:nvPicPr>
          <p:cNvPr id="19462" name="Picture 6" descr="https://encrypted-tbn0.gstatic.com/images?q=tbn:ANd9GcTQO7dsihjh3Oe5zbjOolNStlPbdKFXvNm9Tzuu-7YxeZY-Jwh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572000"/>
            <a:ext cx="2466975" cy="1847851"/>
          </a:xfrm>
          <a:prstGeom prst="rect">
            <a:avLst/>
          </a:prstGeom>
          <a:noFill/>
        </p:spPr>
      </p:pic>
      <p:pic>
        <p:nvPicPr>
          <p:cNvPr id="19464" name="Picture 8" descr="https://encrypted-tbn0.gstatic.com/images?q=tbn:ANd9GcS41Et6Ll5-jO2psuoQ1nxqp97Qnv3mvdfe6_0UfLqeXJSzJ3R23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4876800"/>
            <a:ext cx="2619375" cy="1743076"/>
          </a:xfrm>
          <a:prstGeom prst="rect">
            <a:avLst/>
          </a:prstGeom>
          <a:noFill/>
        </p:spPr>
      </p:pic>
      <p:pic>
        <p:nvPicPr>
          <p:cNvPr id="19466" name="Picture 10" descr="https://encrypted-tbn3.gstatic.com/images?q=tbn:ANd9GcTxnF1OKs4w0sld3-_Wc0cmcAoMj9ra4QDwrXcr0C8S1dCrSjtRX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1752600"/>
            <a:ext cx="2647950" cy="1724026"/>
          </a:xfrm>
          <a:prstGeom prst="rect">
            <a:avLst/>
          </a:prstGeom>
          <a:noFill/>
        </p:spPr>
      </p:pic>
      <p:pic>
        <p:nvPicPr>
          <p:cNvPr id="19468" name="Picture 12" descr="https://encrypted-tbn0.gstatic.com/images?q=tbn:ANd9GcSu2H4tr6FoRuVzG1BY5tJfCO2V9Y8xAJiDiQMPWI91Km3vGeFT5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0" y="3429000"/>
            <a:ext cx="2619375" cy="1743076"/>
          </a:xfrm>
          <a:prstGeom prst="rect">
            <a:avLst/>
          </a:prstGeom>
          <a:noFill/>
        </p:spPr>
      </p:pic>
      <p:pic>
        <p:nvPicPr>
          <p:cNvPr id="19470" name="Picture 14" descr="https://encrypted-tbn3.gstatic.com/images?q=tbn:ANd9GcSTjm2WMeZ1TLJ1CBWCyQC9KLIlThjN5eSgSCahRvVbRUS7qU1iJQ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05400" y="5029200"/>
            <a:ext cx="1828800" cy="1828800"/>
          </a:xfrm>
          <a:prstGeom prst="rect">
            <a:avLst/>
          </a:prstGeom>
          <a:noFill/>
        </p:spPr>
      </p:pic>
      <p:pic>
        <p:nvPicPr>
          <p:cNvPr id="19472" name="Picture 16" descr="https://encrypted-tbn3.gstatic.com/images?q=tbn:ANd9GcStjQ5UZkF14qOrh6piv8_AQ0P7572g9pc3DwFVutmz7i5ixL9o7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91324" y="5181600"/>
            <a:ext cx="2352675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n-US" sz="4400" dirty="0" smtClean="0"/>
              <a:t>Order</a:t>
            </a:r>
            <a:r>
              <a:rPr lang="en-US" dirty="0" smtClean="0"/>
              <a:t> </a:t>
            </a:r>
            <a:r>
              <a:rPr lang="en-US" sz="4400" dirty="0" err="1" smtClean="0"/>
              <a:t>Chiroptera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Bats</a:t>
            </a:r>
            <a:endParaRPr lang="en-US" dirty="0"/>
          </a:p>
        </p:txBody>
      </p:sp>
      <p:pic>
        <p:nvPicPr>
          <p:cNvPr id="18434" name="Picture 2" descr="https://encrypted-tbn0.gstatic.com/images?q=tbn:ANd9GcRe5_MiaDBisBMDFdnPZI6gKyLhIosUwEW1DM-C-P7oTwroD4N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0"/>
            <a:ext cx="2466975" cy="1847851"/>
          </a:xfrm>
          <a:prstGeom prst="rect">
            <a:avLst/>
          </a:prstGeom>
          <a:noFill/>
        </p:spPr>
      </p:pic>
      <p:pic>
        <p:nvPicPr>
          <p:cNvPr id="18436" name="Picture 4" descr="https://encrypted-tbn1.gstatic.com/images?q=tbn:ANd9GcTeP5KUmuSsz_mxKrrHxCi7MRSskBoQtxGi-fzkrUNJ0O-MQi2-_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133600"/>
            <a:ext cx="3019425" cy="1514475"/>
          </a:xfrm>
          <a:prstGeom prst="rect">
            <a:avLst/>
          </a:prstGeom>
          <a:noFill/>
        </p:spPr>
      </p:pic>
      <p:pic>
        <p:nvPicPr>
          <p:cNvPr id="18438" name="Picture 6" descr="https://encrypted-tbn1.gstatic.com/images?q=tbn:ANd9GcS3Esy02192-Mw3cIg0ldIVFEcg3DXfny_hScakSbf7o3UDDuq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4724400"/>
            <a:ext cx="2857500" cy="1600200"/>
          </a:xfrm>
          <a:prstGeom prst="rect">
            <a:avLst/>
          </a:prstGeom>
          <a:noFill/>
        </p:spPr>
      </p:pic>
      <p:pic>
        <p:nvPicPr>
          <p:cNvPr id="18440" name="Picture 8" descr="https://encrypted-tbn1.gstatic.com/images?q=tbn:ANd9GcRrVeh-d8kcxExM0a_daxEFGU2SbVnakM_oqYyKQHkYOSkvAhXb-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886199"/>
            <a:ext cx="4191000" cy="29666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n-US" sz="4400" dirty="0" smtClean="0"/>
              <a:t>Order </a:t>
            </a:r>
            <a:r>
              <a:rPr lang="en-US" sz="4400" dirty="0" err="1" smtClean="0"/>
              <a:t>Insectivora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Insect-eaters: Hedgehogs, Moles, Shrews</a:t>
            </a:r>
            <a:endParaRPr lang="en-US" dirty="0"/>
          </a:p>
        </p:txBody>
      </p:sp>
      <p:pic>
        <p:nvPicPr>
          <p:cNvPr id="17410" name="Picture 2" descr="https://encrypted-tbn0.gstatic.com/images?q=tbn:ANd9GcQcSyyInYu3U61UXo2Oz6JnZ-0xZpzSduIqaLsuxVTTBXnUW0N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362200"/>
            <a:ext cx="4343400" cy="2706980"/>
          </a:xfrm>
          <a:prstGeom prst="rect">
            <a:avLst/>
          </a:prstGeom>
          <a:noFill/>
        </p:spPr>
      </p:pic>
      <p:pic>
        <p:nvPicPr>
          <p:cNvPr id="17412" name="Picture 4" descr="https://encrypted-tbn2.gstatic.com/images?q=tbn:ANd9GcR3MGobw_j-l85onwr5J6kOBqHK1MM_3O_ElK5-XcWk1BJQOGZ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5010149"/>
            <a:ext cx="2466975" cy="1847851"/>
          </a:xfrm>
          <a:prstGeom prst="rect">
            <a:avLst/>
          </a:prstGeom>
          <a:noFill/>
        </p:spPr>
      </p:pic>
      <p:pic>
        <p:nvPicPr>
          <p:cNvPr id="17414" name="Picture 6" descr="https://encrypted-tbn2.gstatic.com/images?q=tbn:ANd9GcRTyvI9nHt5FC9x55mrlLcRiz-yyaCvakBv9zKuE4p8glzjP4_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4495800"/>
            <a:ext cx="3153657" cy="2362200"/>
          </a:xfrm>
          <a:prstGeom prst="rect">
            <a:avLst/>
          </a:prstGeom>
          <a:noFill/>
        </p:spPr>
      </p:pic>
      <p:pic>
        <p:nvPicPr>
          <p:cNvPr id="17416" name="Picture 8" descr="https://encrypted-tbn1.gstatic.com/images?q=tbn:ANd9GcRAj0oIM2H27kIsnXlQF593ozXg6nKwc9bFZB4M649HAGrvWScfu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286000"/>
            <a:ext cx="3048000" cy="2494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</a:t>
            </a:r>
            <a:r>
              <a:rPr lang="en-US" dirty="0" err="1" smtClean="0"/>
              <a:t>Lagomorpha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Rabbits, Hares</a:t>
            </a:r>
            <a:endParaRPr lang="en-US" dirty="0"/>
          </a:p>
        </p:txBody>
      </p:sp>
      <p:pic>
        <p:nvPicPr>
          <p:cNvPr id="16386" name="Picture 2" descr="https://encrypted-tbn2.gstatic.com/images?q=tbn:ANd9GcSMD3N5UiDrhsDf-EPYB_wXfUOUi_YaxpI8CvM9z2ntnFabFT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362200"/>
            <a:ext cx="2857500" cy="1600200"/>
          </a:xfrm>
          <a:prstGeom prst="rect">
            <a:avLst/>
          </a:prstGeom>
          <a:noFill/>
        </p:spPr>
      </p:pic>
      <p:pic>
        <p:nvPicPr>
          <p:cNvPr id="16388" name="Picture 4" descr="https://encrypted-tbn1.gstatic.com/images?q=tbn:ANd9GcT0lAR7pqMI8OumBi1PDVJMf6V2k-tRdg2Ms4aiJcUJ3STCBT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267200"/>
            <a:ext cx="2533650" cy="1800226"/>
          </a:xfrm>
          <a:prstGeom prst="rect">
            <a:avLst/>
          </a:prstGeom>
          <a:noFill/>
        </p:spPr>
      </p:pic>
      <p:pic>
        <p:nvPicPr>
          <p:cNvPr id="16390" name="Picture 6" descr="https://encrypted-tbn1.gstatic.com/images?q=tbn:ANd9GcQS7tsSxiP4TTGJ3ajdOlB4QCYiPUcMHp30jpEPYu7mZV1wKJu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648200"/>
            <a:ext cx="2438400" cy="1876426"/>
          </a:xfrm>
          <a:prstGeom prst="rect">
            <a:avLst/>
          </a:prstGeom>
          <a:noFill/>
        </p:spPr>
      </p:pic>
      <p:pic>
        <p:nvPicPr>
          <p:cNvPr id="16392" name="Picture 8" descr="https://encrypted-tbn2.gstatic.com/images?q=tbn:ANd9GcTeVGyxkkq5zyi4l5V8iw7Mc3Q3Nd0KOb-ExNyl5jsTMc6u6Wqzi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2438400"/>
            <a:ext cx="2371725" cy="1924051"/>
          </a:xfrm>
          <a:prstGeom prst="rect">
            <a:avLst/>
          </a:prstGeom>
          <a:noFill/>
        </p:spPr>
      </p:pic>
      <p:pic>
        <p:nvPicPr>
          <p:cNvPr id="16394" name="Picture 10" descr="https://encrypted-tbn1.gstatic.com/images?q=tbn:ANd9GcQY4m5z_s7s95RwPi8cjcFeTlIybNnIzuTAtcw_9ZT-mrviwEY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1676400"/>
            <a:ext cx="1952625" cy="2343150"/>
          </a:xfrm>
          <a:prstGeom prst="rect">
            <a:avLst/>
          </a:prstGeom>
          <a:noFill/>
        </p:spPr>
      </p:pic>
      <p:pic>
        <p:nvPicPr>
          <p:cNvPr id="16396" name="Picture 12" descr="https://encrypted-tbn2.gstatic.com/images?q=tbn:ANd9GcS6unrrawCzv_-UjsduUL6SXY2X3ixbAkqZuBYm75zDRE6BaeCV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4572000"/>
            <a:ext cx="2533650" cy="1809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Order Primates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Apes, Monkeys, Lemurs, Humans</a:t>
            </a:r>
            <a:endParaRPr lang="en-US" dirty="0"/>
          </a:p>
        </p:txBody>
      </p:sp>
      <p:pic>
        <p:nvPicPr>
          <p:cNvPr id="11266" name="Picture 2" descr="https://encrypted-tbn1.gstatic.com/images?q=tbn:ANd9GcRHAz4Bu-WACWzLKZCVE2MMSKjm4Ns8GGbf4zbVOAb9zHoKvr2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438400"/>
            <a:ext cx="2571750" cy="1781175"/>
          </a:xfrm>
          <a:prstGeom prst="rect">
            <a:avLst/>
          </a:prstGeom>
          <a:noFill/>
        </p:spPr>
      </p:pic>
      <p:pic>
        <p:nvPicPr>
          <p:cNvPr id="11268" name="Picture 4" descr="https://encrypted-tbn0.gstatic.com/images?q=tbn:ANd9GcR7NZAsg1VIHEjdKqsDk2FIknYAY9CCran4Mstr3dEXgOTR8zacW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495800"/>
            <a:ext cx="2619375" cy="1743076"/>
          </a:xfrm>
          <a:prstGeom prst="rect">
            <a:avLst/>
          </a:prstGeom>
          <a:noFill/>
        </p:spPr>
      </p:pic>
      <p:pic>
        <p:nvPicPr>
          <p:cNvPr id="11270" name="Picture 6" descr="https://encrypted-tbn3.gstatic.com/images?q=tbn:ANd9GcRg_ClVLrO4HHggPuh370aUofciWpvfUWZ6GWPF3t70edDFw5p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3581400"/>
            <a:ext cx="2733675" cy="1676400"/>
          </a:xfrm>
          <a:prstGeom prst="rect">
            <a:avLst/>
          </a:prstGeom>
          <a:noFill/>
        </p:spPr>
      </p:pic>
      <p:pic>
        <p:nvPicPr>
          <p:cNvPr id="11272" name="Picture 8" descr="https://encrypted-tbn1.gstatic.com/images?q=tbn:ANd9GcTaHrKjYA4nS4tuglxr-Zx4DmduEBfyQlV2ZTDFe-M309PPQQl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24625" y="4724400"/>
            <a:ext cx="2619375" cy="1743076"/>
          </a:xfrm>
          <a:prstGeom prst="rect">
            <a:avLst/>
          </a:prstGeom>
          <a:noFill/>
        </p:spPr>
      </p:pic>
      <p:pic>
        <p:nvPicPr>
          <p:cNvPr id="11274" name="Picture 10" descr="https://encrypted-tbn0.gstatic.com/images?q=tbn:ANd9GcTq-OJCpzZBjQc0fbgW2GLBurGpzAHqVBVbJXdg8KQmu0yc-sgh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2133600"/>
            <a:ext cx="2619375" cy="1743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</a:t>
            </a:r>
            <a:r>
              <a:rPr lang="en-US" dirty="0" err="1" smtClean="0"/>
              <a:t>Proboscidea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Elephants</a:t>
            </a:r>
            <a:endParaRPr lang="en-US" dirty="0"/>
          </a:p>
        </p:txBody>
      </p:sp>
      <p:pic>
        <p:nvPicPr>
          <p:cNvPr id="10242" name="Picture 2" descr="https://encrypted-tbn2.gstatic.com/images?q=tbn:ANd9GcQOw-Je1yfydoZmHN1JZ9A9ip3mNRWLHs7sRc8Oa04WWYxMdTdXR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514600"/>
            <a:ext cx="3733800" cy="3492391"/>
          </a:xfrm>
          <a:prstGeom prst="rect">
            <a:avLst/>
          </a:prstGeom>
          <a:noFill/>
        </p:spPr>
      </p:pic>
      <p:pic>
        <p:nvPicPr>
          <p:cNvPr id="10244" name="Picture 4" descr="https://encrypted-tbn2.gstatic.com/images?q=tbn:ANd9GcTuTVswE3ujXbFXNei12jDmJtoY1MgbC5yKy8n8cQ94Z1Zsu9l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373688"/>
            <a:ext cx="4371975" cy="3274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Order </a:t>
            </a:r>
            <a:r>
              <a:rPr lang="en-US" dirty="0" err="1" smtClean="0"/>
              <a:t>Rodentia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3237"/>
            <a:ext cx="8229600" cy="4830763"/>
          </a:xfrm>
        </p:spPr>
        <p:txBody>
          <a:bodyPr/>
          <a:lstStyle/>
          <a:p>
            <a:r>
              <a:rPr lang="en-US" dirty="0" smtClean="0"/>
              <a:t>Rodents: Rats, Mice, Squirrels, Gerbils, Hamsters, Capybaras(largest rodents in the world)</a:t>
            </a:r>
            <a:endParaRPr lang="en-US" dirty="0"/>
          </a:p>
        </p:txBody>
      </p:sp>
      <p:pic>
        <p:nvPicPr>
          <p:cNvPr id="9218" name="Picture 2" descr="https://encrypted-tbn0.gstatic.com/images?q=tbn:ANd9GcSeyiwc3koIvhg1WGc7SViT5EYRUHzMndQ2fqsdQjS8m9u-sIs4H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19324"/>
            <a:ext cx="2628900" cy="1743076"/>
          </a:xfrm>
          <a:prstGeom prst="rect">
            <a:avLst/>
          </a:prstGeom>
          <a:noFill/>
        </p:spPr>
      </p:pic>
      <p:pic>
        <p:nvPicPr>
          <p:cNvPr id="9220" name="Picture 4" descr="https://encrypted-tbn0.gstatic.com/images?q=tbn:ANd9GcS0PN5lKJNovSRwaMC5HI8Y0KNJjjpVXtWs-HygWGQa7ZyJKru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2070" y="2285999"/>
            <a:ext cx="2591930" cy="1609726"/>
          </a:xfrm>
          <a:prstGeom prst="rect">
            <a:avLst/>
          </a:prstGeom>
          <a:noFill/>
        </p:spPr>
      </p:pic>
      <p:pic>
        <p:nvPicPr>
          <p:cNvPr id="9222" name="Picture 6" descr="https://encrypted-tbn1.gstatic.com/images?q=tbn:ANd9GcRUsvmVGioZn3VIdmMRWZGuu9ZaGnAtfEvaEgXSdW1tXQwmaRw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4572000"/>
            <a:ext cx="2362200" cy="1943100"/>
          </a:xfrm>
          <a:prstGeom prst="rect">
            <a:avLst/>
          </a:prstGeom>
          <a:noFill/>
        </p:spPr>
      </p:pic>
      <p:pic>
        <p:nvPicPr>
          <p:cNvPr id="9224" name="Picture 8" descr="https://encrypted-tbn3.gstatic.com/images?q=tbn:ANd9GcS_dUXNHICv7YxR2TkrsvqNvlPo-yO4uTxfwcsgk9wh-Jd0f53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4419600"/>
            <a:ext cx="2619375" cy="1743076"/>
          </a:xfrm>
          <a:prstGeom prst="rect">
            <a:avLst/>
          </a:prstGeom>
          <a:noFill/>
        </p:spPr>
      </p:pic>
      <p:pic>
        <p:nvPicPr>
          <p:cNvPr id="9226" name="Picture 10" descr="https://encrypted-tbn2.gstatic.com/images?q=tbn:ANd9GcR1CNvHTnmqfa-PdgMgOfvTkji9eQdXH7gyPJNs4jB1XxyXiCsIm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4724400"/>
            <a:ext cx="2466975" cy="1847851"/>
          </a:xfrm>
          <a:prstGeom prst="rect">
            <a:avLst/>
          </a:prstGeom>
          <a:noFill/>
        </p:spPr>
      </p:pic>
      <p:pic>
        <p:nvPicPr>
          <p:cNvPr id="1026" name="Picture 2" descr="This is the largest family group we've seen. Photo credit: Jeff Cremer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9" r="34223"/>
          <a:stretch/>
        </p:blipFill>
        <p:spPr bwMode="auto">
          <a:xfrm>
            <a:off x="2921949" y="2162174"/>
            <a:ext cx="3555051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</a:t>
            </a:r>
            <a:r>
              <a:rPr lang="en-US" dirty="0" err="1" smtClean="0"/>
              <a:t>Sirenia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 Cows, Manatees</a:t>
            </a:r>
            <a:endParaRPr lang="en-US" dirty="0"/>
          </a:p>
        </p:txBody>
      </p:sp>
      <p:pic>
        <p:nvPicPr>
          <p:cNvPr id="8194" name="Picture 2" descr="https://encrypted-tbn1.gstatic.com/images?q=tbn:ANd9GcSi4a06WD42m85pXaxqYC43KJ9Aoxua4z5MCRynTV9ZVgCn_W3gR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667000"/>
            <a:ext cx="2562225" cy="1781175"/>
          </a:xfrm>
          <a:prstGeom prst="rect">
            <a:avLst/>
          </a:prstGeom>
          <a:noFill/>
        </p:spPr>
      </p:pic>
      <p:pic>
        <p:nvPicPr>
          <p:cNvPr id="8196" name="Picture 4" descr="https://encrypted-tbn2.gstatic.com/images?q=tbn:ANd9GcShYT1AJLLKxT2pDyor6iH3GXWQREqReky7bK7TTCtYHagR2B1H5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4572000"/>
            <a:ext cx="2247900" cy="2038351"/>
          </a:xfrm>
          <a:prstGeom prst="rect">
            <a:avLst/>
          </a:prstGeom>
          <a:noFill/>
        </p:spPr>
      </p:pic>
      <p:pic>
        <p:nvPicPr>
          <p:cNvPr id="8198" name="Picture 6" descr="https://encrypted-tbn0.gstatic.com/images?q=tbn:ANd9GcQktMkcLsw0L_Gfeo7TqsEhHuIyNpNULLhJ6BG0YEzjHdWRIZKdC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2895600"/>
            <a:ext cx="2686050" cy="1704975"/>
          </a:xfrm>
          <a:prstGeom prst="rect">
            <a:avLst/>
          </a:prstGeom>
          <a:noFill/>
        </p:spPr>
      </p:pic>
      <p:pic>
        <p:nvPicPr>
          <p:cNvPr id="8200" name="Picture 8" descr="https://encrypted-tbn1.gstatic.com/images?q=tbn:ANd9GcSBZcr0zN0FTM-gZVkqQt2G1oio1Y5qDa3vYcGzTi1YbxYsKhcT4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4800600"/>
            <a:ext cx="2628900" cy="1743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</a:t>
            </a:r>
            <a:r>
              <a:rPr lang="en-US" dirty="0" err="1" smtClean="0"/>
              <a:t>Tubulidentata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Aardvarks</a:t>
            </a:r>
            <a:endParaRPr lang="en-US" dirty="0"/>
          </a:p>
        </p:txBody>
      </p:sp>
      <p:pic>
        <p:nvPicPr>
          <p:cNvPr id="7170" name="Picture 2" descr="https://encrypted-tbn2.gstatic.com/images?q=tbn:ANd9GcTyqsDZHEj-tqQ6rq7RyywQ5CXSW7NLAVeQGxJFnXzMn-zK1XE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38400"/>
            <a:ext cx="4127770" cy="2895600"/>
          </a:xfrm>
          <a:prstGeom prst="rect">
            <a:avLst/>
          </a:prstGeom>
          <a:noFill/>
        </p:spPr>
      </p:pic>
      <p:pic>
        <p:nvPicPr>
          <p:cNvPr id="7172" name="Picture 4" descr="https://encrypted-tbn3.gstatic.com/images?q=tbn:ANd9GcRdbpfL9sTtp2ft1gwldypW527BBI0p2xBplKYRaBkPagA1ZY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905000"/>
            <a:ext cx="3429000" cy="2362201"/>
          </a:xfrm>
          <a:prstGeom prst="rect">
            <a:avLst/>
          </a:prstGeom>
          <a:noFill/>
        </p:spPr>
      </p:pic>
      <p:pic>
        <p:nvPicPr>
          <p:cNvPr id="7174" name="Picture 6" descr="https://encrypted-tbn2.gstatic.com/images?q=tbn:ANd9GcQnJ0durMZrgeaV6uRFsK5DgczxsA2dGdAqFgDdC18qMYRR-d3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4460788"/>
            <a:ext cx="3200400" cy="2397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685800" y="381000"/>
            <a:ext cx="9704388" cy="6248400"/>
            <a:chOff x="-685800" y="381000"/>
            <a:chExt cx="9704388" cy="6248400"/>
          </a:xfrm>
        </p:grpSpPr>
        <p:pic>
          <p:nvPicPr>
            <p:cNvPr id="5" name="Picture 2" descr="bio_ch18_4367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674688"/>
              <a:ext cx="6199188" cy="5954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2743200" y="487363"/>
              <a:ext cx="995363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200"/>
                <a:t>Grizzly bear</a:t>
              </a:r>
            </a:p>
          </p:txBody>
        </p:sp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3810000" y="487363"/>
              <a:ext cx="9017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200"/>
                <a:t>Black bear</a:t>
              </a: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4824413" y="381000"/>
              <a:ext cx="96678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1200"/>
                <a:t>Giant panda</a:t>
              </a: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5943600" y="533400"/>
              <a:ext cx="70802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200"/>
                <a:t>Red fox</a:t>
              </a: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6705600" y="457200"/>
              <a:ext cx="8953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1200"/>
                <a:t>Abert squirrel</a:t>
              </a: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7410450" y="457200"/>
              <a:ext cx="8953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1200"/>
                <a:t>Coral snake</a:t>
              </a: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8229600" y="609600"/>
              <a:ext cx="75088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200"/>
                <a:t>Sea star</a:t>
              </a: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-685800" y="593725"/>
              <a:ext cx="434181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2000" b="1"/>
                <a:t>KINGDOM </a:t>
              </a:r>
              <a:r>
                <a:rPr lang="en-US" sz="2000" b="1" i="1"/>
                <a:t>Animalia</a:t>
              </a: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527050" y="1584325"/>
              <a:ext cx="24447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b="1" dirty="0"/>
                <a:t>PHYLUM </a:t>
              </a:r>
              <a:r>
                <a:rPr lang="en-US" sz="2000" b="1" i="1" dirty="0" err="1"/>
                <a:t>Chordata</a:t>
              </a:r>
              <a:endParaRPr lang="en-US" sz="2000" b="1" i="1" dirty="0"/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990600" y="2498725"/>
              <a:ext cx="30480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b="1"/>
                <a:t>CLASS </a:t>
              </a:r>
              <a:r>
                <a:rPr lang="en-US" sz="2000" b="1" i="1"/>
                <a:t>Mammalia</a:t>
              </a: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1527175" y="3336925"/>
              <a:ext cx="23590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b="1"/>
                <a:t>ORDER </a:t>
              </a:r>
              <a:r>
                <a:rPr lang="en-US" sz="2000" b="1" i="1"/>
                <a:t>Carnivora</a:t>
              </a:r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2133600" y="4175125"/>
              <a:ext cx="213201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b="1"/>
                <a:t>FAMILY </a:t>
              </a:r>
              <a:r>
                <a:rPr lang="en-US" sz="2000" b="1" i="1"/>
                <a:t>Ursidae</a:t>
              </a:r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2921000" y="5013325"/>
              <a:ext cx="1879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b="1"/>
                <a:t>GENUS </a:t>
              </a:r>
              <a:r>
                <a:rPr lang="en-US" sz="2000" b="1" i="1"/>
                <a:t>Ursus</a:t>
              </a:r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2896141" y="5927725"/>
              <a:ext cx="220925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b="1" dirty="0"/>
                <a:t>SPECIES </a:t>
              </a:r>
              <a:r>
                <a:rPr lang="en-US" sz="2000" b="1" i="1" dirty="0" smtClean="0"/>
                <a:t> </a:t>
              </a:r>
              <a:r>
                <a:rPr lang="en-US" sz="2000" b="1" i="1" dirty="0" err="1"/>
                <a:t>arctos</a:t>
              </a:r>
              <a:endParaRPr lang="en-US" sz="2000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03451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Order </a:t>
            </a:r>
            <a:r>
              <a:rPr lang="en-US" dirty="0" err="1" smtClean="0"/>
              <a:t>Edentata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[also called </a:t>
            </a:r>
            <a:r>
              <a:rPr lang="en-US" dirty="0" err="1" smtClean="0"/>
              <a:t>Xenarthra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Sloths, Armadillos</a:t>
            </a:r>
            <a:endParaRPr lang="en-US" dirty="0"/>
          </a:p>
        </p:txBody>
      </p:sp>
      <p:pic>
        <p:nvPicPr>
          <p:cNvPr id="6146" name="Picture 2" descr="https://encrypted-tbn0.gstatic.com/images?q=tbn:ANd9GcQ30kY5_kxgVl0h7jttJZJeTx0hvoOv-BL_yjmQSMnMHFYba14Fw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362200"/>
            <a:ext cx="2143125" cy="2143125"/>
          </a:xfrm>
          <a:prstGeom prst="rect">
            <a:avLst/>
          </a:prstGeom>
          <a:noFill/>
        </p:spPr>
      </p:pic>
      <p:pic>
        <p:nvPicPr>
          <p:cNvPr id="6148" name="Picture 4" descr="https://encrypted-tbn3.gstatic.com/images?q=tbn:ANd9GcR1pcQN5Mi41BKZucfe4WM29wVEqayh0-Mdkst4ya6AlPPbP0z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514600"/>
            <a:ext cx="2466975" cy="1847851"/>
          </a:xfrm>
          <a:prstGeom prst="rect">
            <a:avLst/>
          </a:prstGeom>
          <a:noFill/>
        </p:spPr>
      </p:pic>
      <p:pic>
        <p:nvPicPr>
          <p:cNvPr id="6150" name="Picture 6" descr="https://encrypted-tbn1.gstatic.com/images?q=tbn:ANd9GcTGkY4vOu1hVeG5OdFhuSS9Y2jkU23GqEX1M3VGCJRm-66uzOGRH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876800"/>
            <a:ext cx="2895600" cy="1581151"/>
          </a:xfrm>
          <a:prstGeom prst="rect">
            <a:avLst/>
          </a:prstGeom>
          <a:noFill/>
        </p:spPr>
      </p:pic>
      <p:pic>
        <p:nvPicPr>
          <p:cNvPr id="6152" name="Picture 8" descr="https://encrypted-tbn2.gstatic.com/images?q=tbn:ANd9GcRCATnG9JiaCHhd6AzTVcXLxFfNmUn63qRCTnqpNucsObE_3fU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4648200"/>
            <a:ext cx="2857500" cy="1600200"/>
          </a:xfrm>
          <a:prstGeom prst="rect">
            <a:avLst/>
          </a:prstGeom>
          <a:noFill/>
        </p:spPr>
      </p:pic>
      <p:pic>
        <p:nvPicPr>
          <p:cNvPr id="6154" name="Picture 10" descr="https://encrypted-tbn3.gstatic.com/images?q=tbn:ANd9GcTmphe8uwLvaxrJZQTGikf4-Ko7OccPnb4wrvyFD-72zeJ5CDk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2209800"/>
            <a:ext cx="2619375" cy="1743076"/>
          </a:xfrm>
          <a:prstGeom prst="rect">
            <a:avLst/>
          </a:prstGeom>
          <a:noFill/>
        </p:spPr>
      </p:pic>
      <p:pic>
        <p:nvPicPr>
          <p:cNvPr id="6156" name="Picture 12" descr="https://encrypted-tbn3.gstatic.com/images?q=tbn:ANd9GcQH2yNLJK1W5e4yvoHRQRBBWckF3o3XglBGsdrz9VrJluA5waK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7000" y="4724400"/>
            <a:ext cx="2667000" cy="1714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</a:t>
            </a:r>
            <a:r>
              <a:rPr lang="en-US" dirty="0" err="1" smtClean="0"/>
              <a:t>Pholidota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Pangolin</a:t>
            </a:r>
            <a:endParaRPr lang="en-US" dirty="0"/>
          </a:p>
        </p:txBody>
      </p:sp>
      <p:pic>
        <p:nvPicPr>
          <p:cNvPr id="5122" name="Picture 2" descr="https://encrypted-tbn0.gstatic.com/images?q=tbn:ANd9GcRlR-lHnu9QD_XWrjgDkW7xGGjoSi7j4iKJGsE0EFvY3bl1Vk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209800"/>
            <a:ext cx="3352800" cy="2511365"/>
          </a:xfrm>
          <a:prstGeom prst="rect">
            <a:avLst/>
          </a:prstGeom>
          <a:noFill/>
        </p:spPr>
      </p:pic>
      <p:pic>
        <p:nvPicPr>
          <p:cNvPr id="5124" name="Picture 4" descr="https://encrypted-tbn0.gstatic.com/images?q=tbn:ANd9GcTdNf0yy_q1721tK3DfgNE9YSwEe7RrB4EfWoWcOu7G847gBS8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133600"/>
            <a:ext cx="3352800" cy="2135769"/>
          </a:xfrm>
          <a:prstGeom prst="rect">
            <a:avLst/>
          </a:prstGeom>
          <a:noFill/>
        </p:spPr>
      </p:pic>
      <p:pic>
        <p:nvPicPr>
          <p:cNvPr id="5126" name="Picture 6" descr="https://encrypted-tbn2.gstatic.com/images?q=tbn:ANd9GcSK5GCF9nQE3BzkFndwW_fElYAtvPrtY8qDSgcGSCtXTLlQMZMLo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4800600"/>
            <a:ext cx="2466975" cy="1847851"/>
          </a:xfrm>
          <a:prstGeom prst="rect">
            <a:avLst/>
          </a:prstGeom>
          <a:noFill/>
        </p:spPr>
      </p:pic>
      <p:pic>
        <p:nvPicPr>
          <p:cNvPr id="5128" name="Picture 8" descr="https://encrypted-tbn2.gstatic.com/images?q=tbn:ANd9GcQiYf3f8FzaEjr5vL4XosQIbCn0aP-Q09tPfA8qm4RXfkTW3Js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4648200"/>
            <a:ext cx="3581514" cy="1962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Human Kind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4876800" cy="5257799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Oldest Fossil – 4.4 MYA</a:t>
            </a:r>
          </a:p>
          <a:p>
            <a:endParaRPr lang="en-US" sz="2000" dirty="0" smtClean="0"/>
          </a:p>
          <a:p>
            <a:r>
              <a:rPr lang="en-US" sz="2000" dirty="0" smtClean="0"/>
              <a:t>Oldest tool use – 2.5 - 3.4 MYA</a:t>
            </a:r>
          </a:p>
          <a:p>
            <a:endParaRPr lang="en-US" sz="2000" dirty="0" smtClean="0"/>
          </a:p>
          <a:p>
            <a:r>
              <a:rPr lang="en-US" sz="2000" dirty="0" smtClean="0"/>
              <a:t>Earliest Migrations – 1.8 MYA</a:t>
            </a:r>
          </a:p>
          <a:p>
            <a:endParaRPr lang="en-US" sz="2000" dirty="0" smtClean="0"/>
          </a:p>
          <a:p>
            <a:r>
              <a:rPr lang="en-US" sz="2000" dirty="0" smtClean="0"/>
              <a:t>Oldest Culture – 1.6 MYA</a:t>
            </a:r>
          </a:p>
          <a:p>
            <a:endParaRPr lang="en-US" sz="2000" dirty="0" smtClean="0"/>
          </a:p>
          <a:p>
            <a:r>
              <a:rPr lang="en-US" sz="2000" dirty="0" smtClean="0"/>
              <a:t>Earliest Language – 50,000 - 100,000 YA</a:t>
            </a:r>
          </a:p>
          <a:p>
            <a:endParaRPr lang="en-US" sz="2000" dirty="0" smtClean="0"/>
          </a:p>
          <a:p>
            <a:r>
              <a:rPr lang="en-US" sz="2000" dirty="0" smtClean="0"/>
              <a:t>Earliest Art – 40,000 YA</a:t>
            </a:r>
          </a:p>
          <a:p>
            <a:endParaRPr lang="en-US" sz="2000" dirty="0" smtClean="0"/>
          </a:p>
          <a:p>
            <a:r>
              <a:rPr lang="en-US" sz="2000" dirty="0" smtClean="0"/>
              <a:t>Domesticated Animals – 30,000 YA</a:t>
            </a:r>
          </a:p>
          <a:p>
            <a:endParaRPr lang="en-US" sz="2000" dirty="0" smtClean="0"/>
          </a:p>
          <a:p>
            <a:r>
              <a:rPr lang="en-US" sz="2000" dirty="0" smtClean="0"/>
              <a:t>Agriculture (farming) – 12,000 - 15,000 YA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1026" name="Picture 2" descr="hevol22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676400"/>
            <a:ext cx="3841750" cy="4114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 Cover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back to your cover and draw the diagram on the next slide, on the bottom half of your cover page.</a:t>
            </a:r>
          </a:p>
          <a:p>
            <a:endParaRPr lang="en-US" dirty="0" smtClean="0"/>
          </a:p>
          <a:p>
            <a:r>
              <a:rPr lang="en-US" dirty="0" smtClean="0"/>
              <a:t>This is one of the most current theories as to what the tree of life looks like for the 6 kingdoms showing who evolved from whom.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Hypothetical Tree/Ring of life</a:t>
            </a:r>
            <a:endParaRPr lang="en-US" dirty="0"/>
          </a:p>
        </p:txBody>
      </p:sp>
      <p:grpSp>
        <p:nvGrpSpPr>
          <p:cNvPr id="51" name="Group 50"/>
          <p:cNvGrpSpPr/>
          <p:nvPr/>
        </p:nvGrpSpPr>
        <p:grpSpPr>
          <a:xfrm>
            <a:off x="1444163" y="990600"/>
            <a:ext cx="6937837" cy="5486400"/>
            <a:chOff x="1295400" y="1371600"/>
            <a:chExt cx="6937837" cy="5486400"/>
          </a:xfrm>
        </p:grpSpPr>
        <p:grpSp>
          <p:nvGrpSpPr>
            <p:cNvPr id="41" name="Group 40"/>
            <p:cNvGrpSpPr/>
            <p:nvPr/>
          </p:nvGrpSpPr>
          <p:grpSpPr>
            <a:xfrm>
              <a:off x="2133599" y="1371600"/>
              <a:ext cx="4953001" cy="5029200"/>
              <a:chOff x="1219200" y="1295400"/>
              <a:chExt cx="4953001" cy="5029200"/>
            </a:xfrm>
          </p:grpSpPr>
          <p:sp>
            <p:nvSpPr>
              <p:cNvPr id="28" name="Arc 27"/>
              <p:cNvSpPr/>
              <p:nvPr/>
            </p:nvSpPr>
            <p:spPr>
              <a:xfrm>
                <a:off x="1219200" y="1295400"/>
                <a:ext cx="4343400" cy="2209800"/>
              </a:xfrm>
              <a:prstGeom prst="arc">
                <a:avLst>
                  <a:gd name="adj1" fmla="val 25717"/>
                  <a:gd name="adj2" fmla="val 5476815"/>
                </a:avLst>
              </a:prstGeom>
              <a:ln w="152400">
                <a:solidFill>
                  <a:schemeClr val="bg2">
                    <a:lumMod val="50000"/>
                  </a:schemeClr>
                </a:solidFill>
                <a:headEnd type="triangl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Arc 28"/>
              <p:cNvSpPr/>
              <p:nvPr/>
            </p:nvSpPr>
            <p:spPr>
              <a:xfrm flipH="1">
                <a:off x="1752600" y="1524000"/>
                <a:ext cx="3124200" cy="1981200"/>
              </a:xfrm>
              <a:prstGeom prst="arc">
                <a:avLst>
                  <a:gd name="adj1" fmla="val 21432110"/>
                  <a:gd name="adj2" fmla="val 5476815"/>
                </a:avLst>
              </a:prstGeom>
              <a:ln w="152400">
                <a:solidFill>
                  <a:srgbClr val="00B050"/>
                </a:solidFill>
                <a:headEnd type="triangl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Arc 26"/>
              <p:cNvSpPr/>
              <p:nvPr/>
            </p:nvSpPr>
            <p:spPr>
              <a:xfrm>
                <a:off x="2209800" y="1676400"/>
                <a:ext cx="2209800" cy="1828800"/>
              </a:xfrm>
              <a:prstGeom prst="arc">
                <a:avLst>
                  <a:gd name="adj1" fmla="val 21149343"/>
                  <a:gd name="adj2" fmla="val 5476815"/>
                </a:avLst>
              </a:prstGeom>
              <a:ln w="152400">
                <a:solidFill>
                  <a:schemeClr val="accent2">
                    <a:lumMod val="75000"/>
                  </a:schemeClr>
                </a:solidFill>
                <a:headEnd type="triangl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Arc 30"/>
              <p:cNvSpPr/>
              <p:nvPr/>
            </p:nvSpPr>
            <p:spPr>
              <a:xfrm flipH="1">
                <a:off x="1447800" y="1524000"/>
                <a:ext cx="914400" cy="1676400"/>
              </a:xfrm>
              <a:prstGeom prst="arc">
                <a:avLst>
                  <a:gd name="adj1" fmla="val 490540"/>
                  <a:gd name="adj2" fmla="val 6145290"/>
                </a:avLst>
              </a:prstGeom>
              <a:ln w="114300">
                <a:solidFill>
                  <a:srgbClr val="00B050"/>
                </a:solidFill>
                <a:headEnd type="triangl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Arc 33"/>
              <p:cNvSpPr/>
              <p:nvPr/>
            </p:nvSpPr>
            <p:spPr>
              <a:xfrm>
                <a:off x="4800600" y="1447800"/>
                <a:ext cx="1219201" cy="1676400"/>
              </a:xfrm>
              <a:prstGeom prst="arc">
                <a:avLst>
                  <a:gd name="adj1" fmla="val 36244"/>
                  <a:gd name="adj2" fmla="val 6586873"/>
                </a:avLst>
              </a:prstGeom>
              <a:ln w="114300">
                <a:solidFill>
                  <a:schemeClr val="bg2">
                    <a:lumMod val="50000"/>
                  </a:schemeClr>
                </a:solidFill>
                <a:headEnd type="triangl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0" name="Group 39"/>
              <p:cNvGrpSpPr/>
              <p:nvPr/>
            </p:nvGrpSpPr>
            <p:grpSpPr>
              <a:xfrm>
                <a:off x="1447800" y="2057400"/>
                <a:ext cx="4724401" cy="4267200"/>
                <a:chOff x="1447800" y="2057400"/>
                <a:chExt cx="4724401" cy="4267200"/>
              </a:xfrm>
            </p:grpSpPr>
            <p:sp>
              <p:nvSpPr>
                <p:cNvPr id="8" name="Arc 7"/>
                <p:cNvSpPr/>
                <p:nvPr/>
              </p:nvSpPr>
              <p:spPr>
                <a:xfrm rot="319958" flipV="1">
                  <a:off x="2514600" y="4572000"/>
                  <a:ext cx="1752600" cy="1752600"/>
                </a:xfrm>
                <a:prstGeom prst="arc">
                  <a:avLst>
                    <a:gd name="adj1" fmla="val 16152735"/>
                    <a:gd name="adj2" fmla="val 16142597"/>
                  </a:avLst>
                </a:prstGeom>
                <a:ln w="152400">
                  <a:solidFill>
                    <a:schemeClr val="bg1">
                      <a:lumMod val="6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Arc 4"/>
                <p:cNvSpPr/>
                <p:nvPr/>
              </p:nvSpPr>
              <p:spPr>
                <a:xfrm flipV="1">
                  <a:off x="2514600" y="4572000"/>
                  <a:ext cx="1752600" cy="1752600"/>
                </a:xfrm>
                <a:prstGeom prst="arc">
                  <a:avLst>
                    <a:gd name="adj1" fmla="val 18056145"/>
                    <a:gd name="adj2" fmla="val 14096534"/>
                  </a:avLst>
                </a:prstGeom>
                <a:ln w="1524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Arc 5"/>
                <p:cNvSpPr/>
                <p:nvPr/>
              </p:nvSpPr>
              <p:spPr>
                <a:xfrm flipV="1">
                  <a:off x="2514600" y="4572000"/>
                  <a:ext cx="1752600" cy="1752600"/>
                </a:xfrm>
                <a:prstGeom prst="arc">
                  <a:avLst>
                    <a:gd name="adj1" fmla="val 5407468"/>
                    <a:gd name="adj2" fmla="val 10856160"/>
                  </a:avLst>
                </a:prstGeom>
                <a:ln w="1524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Arc 6"/>
                <p:cNvSpPr/>
                <p:nvPr/>
              </p:nvSpPr>
              <p:spPr>
                <a:xfrm flipV="1">
                  <a:off x="2514600" y="4572000"/>
                  <a:ext cx="1752600" cy="1752600"/>
                </a:xfrm>
                <a:prstGeom prst="arc">
                  <a:avLst>
                    <a:gd name="adj1" fmla="val 21521736"/>
                    <a:gd name="adj2" fmla="val 5373490"/>
                  </a:avLst>
                </a:prstGeom>
                <a:ln w="1524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" name="Straight Arrow Connector 9"/>
                <p:cNvCxnSpPr/>
                <p:nvPr/>
              </p:nvCxnSpPr>
              <p:spPr>
                <a:xfrm flipH="1" flipV="1">
                  <a:off x="3352800" y="2286000"/>
                  <a:ext cx="28074" cy="2276376"/>
                </a:xfrm>
                <a:prstGeom prst="straightConnector1">
                  <a:avLst/>
                </a:prstGeom>
                <a:ln w="152400">
                  <a:solidFill>
                    <a:srgbClr val="FFC000"/>
                  </a:solidFill>
                  <a:headEnd type="none" w="sm" len="sm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Arc 13"/>
                <p:cNvSpPr/>
                <p:nvPr/>
              </p:nvSpPr>
              <p:spPr>
                <a:xfrm flipV="1">
                  <a:off x="2514600" y="4572000"/>
                  <a:ext cx="1752600" cy="1752600"/>
                </a:xfrm>
                <a:prstGeom prst="arc">
                  <a:avLst>
                    <a:gd name="adj1" fmla="val 4863313"/>
                    <a:gd name="adj2" fmla="val 6115805"/>
                  </a:avLst>
                </a:prstGeom>
                <a:ln w="1524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Arc 20"/>
                <p:cNvSpPr/>
                <p:nvPr/>
              </p:nvSpPr>
              <p:spPr>
                <a:xfrm flipH="1">
                  <a:off x="2286000" y="3505200"/>
                  <a:ext cx="533400" cy="1676400"/>
                </a:xfrm>
                <a:prstGeom prst="arc">
                  <a:avLst>
                    <a:gd name="adj1" fmla="val 495012"/>
                    <a:gd name="adj2" fmla="val 5438208"/>
                  </a:avLst>
                </a:prstGeom>
                <a:ln w="152400">
                  <a:solidFill>
                    <a:schemeClr val="tx2">
                      <a:lumMod val="60000"/>
                      <a:lumOff val="40000"/>
                    </a:schemeClr>
                  </a:solidFill>
                  <a:headEnd type="triangle" w="sm" len="sm"/>
                  <a:tail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Arc 21"/>
                <p:cNvSpPr/>
                <p:nvPr/>
              </p:nvSpPr>
              <p:spPr>
                <a:xfrm flipH="1">
                  <a:off x="1905000" y="3352800"/>
                  <a:ext cx="990600" cy="1676400"/>
                </a:xfrm>
                <a:prstGeom prst="arc">
                  <a:avLst>
                    <a:gd name="adj1" fmla="val 20505006"/>
                    <a:gd name="adj2" fmla="val 5476815"/>
                  </a:avLst>
                </a:prstGeom>
                <a:ln w="152400">
                  <a:solidFill>
                    <a:schemeClr val="tx2">
                      <a:lumMod val="60000"/>
                      <a:lumOff val="40000"/>
                    </a:schemeClr>
                  </a:solidFill>
                  <a:headEnd type="triangle" w="sm" len="sm"/>
                  <a:tail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Arc 22"/>
                <p:cNvSpPr/>
                <p:nvPr/>
              </p:nvSpPr>
              <p:spPr>
                <a:xfrm>
                  <a:off x="3886199" y="3429000"/>
                  <a:ext cx="656493" cy="1676400"/>
                </a:xfrm>
                <a:prstGeom prst="arc">
                  <a:avLst>
                    <a:gd name="adj1" fmla="val 495012"/>
                    <a:gd name="adj2" fmla="val 5438208"/>
                  </a:avLst>
                </a:prstGeom>
                <a:ln w="152400">
                  <a:solidFill>
                    <a:schemeClr val="accent4">
                      <a:lumMod val="75000"/>
                    </a:schemeClr>
                  </a:solidFill>
                  <a:headEnd type="triangle" w="sm" len="sm"/>
                  <a:tail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Arc 23"/>
                <p:cNvSpPr/>
                <p:nvPr/>
              </p:nvSpPr>
              <p:spPr>
                <a:xfrm>
                  <a:off x="3809999" y="3276600"/>
                  <a:ext cx="1219201" cy="1676400"/>
                </a:xfrm>
                <a:prstGeom prst="arc">
                  <a:avLst>
                    <a:gd name="adj1" fmla="val 20505006"/>
                    <a:gd name="adj2" fmla="val 5476815"/>
                  </a:avLst>
                </a:prstGeom>
                <a:ln w="152400">
                  <a:solidFill>
                    <a:schemeClr val="accent4">
                      <a:lumMod val="75000"/>
                    </a:schemeClr>
                  </a:solidFill>
                  <a:headEnd type="triangle" w="sm" len="sm"/>
                  <a:tail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Arc 29"/>
                <p:cNvSpPr/>
                <p:nvPr/>
              </p:nvSpPr>
              <p:spPr>
                <a:xfrm>
                  <a:off x="3886200" y="2057400"/>
                  <a:ext cx="914400" cy="838200"/>
                </a:xfrm>
                <a:prstGeom prst="arc">
                  <a:avLst>
                    <a:gd name="adj1" fmla="val 20505006"/>
                    <a:gd name="adj2" fmla="val 5476815"/>
                  </a:avLst>
                </a:prstGeom>
                <a:ln w="114300">
                  <a:solidFill>
                    <a:schemeClr val="accent2">
                      <a:lumMod val="75000"/>
                    </a:schemeClr>
                  </a:solidFill>
                  <a:headEnd type="triangle" w="sm" len="sm"/>
                  <a:tail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Arc 31"/>
                <p:cNvSpPr/>
                <p:nvPr/>
              </p:nvSpPr>
              <p:spPr>
                <a:xfrm>
                  <a:off x="1447800" y="2057400"/>
                  <a:ext cx="914400" cy="838200"/>
                </a:xfrm>
                <a:prstGeom prst="arc">
                  <a:avLst>
                    <a:gd name="adj1" fmla="val 20505006"/>
                    <a:gd name="adj2" fmla="val 5476815"/>
                  </a:avLst>
                </a:prstGeom>
                <a:ln w="114300">
                  <a:solidFill>
                    <a:srgbClr val="00B050"/>
                  </a:solidFill>
                  <a:headEnd type="triangle" w="sm" len="sm"/>
                  <a:tail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Arc 34"/>
                <p:cNvSpPr/>
                <p:nvPr/>
              </p:nvSpPr>
              <p:spPr>
                <a:xfrm flipH="1">
                  <a:off x="2971800" y="2057400"/>
                  <a:ext cx="685800" cy="838200"/>
                </a:xfrm>
                <a:prstGeom prst="arc">
                  <a:avLst>
                    <a:gd name="adj1" fmla="val 20505006"/>
                    <a:gd name="adj2" fmla="val 5476815"/>
                  </a:avLst>
                </a:prstGeom>
                <a:ln w="114300">
                  <a:solidFill>
                    <a:srgbClr val="FFC000"/>
                  </a:solidFill>
                  <a:headEnd type="triangle" w="sm" len="sm"/>
                  <a:tail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Arc 35"/>
                <p:cNvSpPr/>
                <p:nvPr/>
              </p:nvSpPr>
              <p:spPr>
                <a:xfrm>
                  <a:off x="2895600" y="2057400"/>
                  <a:ext cx="914400" cy="838200"/>
                </a:xfrm>
                <a:prstGeom prst="arc">
                  <a:avLst>
                    <a:gd name="adj1" fmla="val 20505006"/>
                    <a:gd name="adj2" fmla="val 5476815"/>
                  </a:avLst>
                </a:prstGeom>
                <a:ln w="114300">
                  <a:solidFill>
                    <a:srgbClr val="FFC000"/>
                  </a:solidFill>
                  <a:headEnd type="triangle" w="sm" len="sm"/>
                  <a:tail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Arc 36"/>
                <p:cNvSpPr/>
                <p:nvPr/>
              </p:nvSpPr>
              <p:spPr>
                <a:xfrm>
                  <a:off x="3962400" y="3200400"/>
                  <a:ext cx="2209801" cy="1676400"/>
                </a:xfrm>
                <a:prstGeom prst="arc">
                  <a:avLst>
                    <a:gd name="adj1" fmla="val 36244"/>
                    <a:gd name="adj2" fmla="val 6586873"/>
                  </a:avLst>
                </a:prstGeom>
                <a:ln w="114300">
                  <a:solidFill>
                    <a:schemeClr val="accent4">
                      <a:lumMod val="75000"/>
                    </a:schemeClr>
                  </a:solidFill>
                  <a:headEnd type="triangle" w="sm" len="sm"/>
                  <a:tail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Arc 37"/>
                <p:cNvSpPr/>
                <p:nvPr/>
              </p:nvSpPr>
              <p:spPr>
                <a:xfrm>
                  <a:off x="4495800" y="2819400"/>
                  <a:ext cx="1219201" cy="1676400"/>
                </a:xfrm>
                <a:prstGeom prst="arc">
                  <a:avLst>
                    <a:gd name="adj1" fmla="val 1519993"/>
                    <a:gd name="adj2" fmla="val 5872534"/>
                  </a:avLst>
                </a:prstGeom>
                <a:ln w="114300">
                  <a:solidFill>
                    <a:schemeClr val="accent4">
                      <a:lumMod val="75000"/>
                    </a:schemeClr>
                  </a:solidFill>
                  <a:headEnd type="triangle" w="sm" len="sm"/>
                  <a:tail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Arc 38"/>
                <p:cNvSpPr/>
                <p:nvPr/>
              </p:nvSpPr>
              <p:spPr>
                <a:xfrm flipH="1">
                  <a:off x="1447800" y="3429000"/>
                  <a:ext cx="1066800" cy="1676400"/>
                </a:xfrm>
                <a:prstGeom prst="arc">
                  <a:avLst>
                    <a:gd name="adj1" fmla="val 36244"/>
                    <a:gd name="adj2" fmla="val 6586873"/>
                  </a:avLst>
                </a:prstGeom>
                <a:ln w="114300">
                  <a:solidFill>
                    <a:schemeClr val="tx2">
                      <a:lumMod val="60000"/>
                      <a:lumOff val="40000"/>
                    </a:schemeClr>
                  </a:solidFill>
                  <a:headEnd type="triangle" w="sm" len="sm"/>
                  <a:tail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2" name="TextBox 41"/>
            <p:cNvSpPr txBox="1"/>
            <p:nvPr/>
          </p:nvSpPr>
          <p:spPr>
            <a:xfrm>
              <a:off x="3657600" y="5334000"/>
              <a:ext cx="1244636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Prokaryotic</a:t>
              </a: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657600" y="3745468"/>
              <a:ext cx="1161793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Eukaryotic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295400" y="4724400"/>
              <a:ext cx="11824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Eubacteria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629400" y="4800600"/>
              <a:ext cx="16038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Archaebacteria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828800" y="2057400"/>
              <a:ext cx="886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Plantae</a:t>
              </a:r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657600" y="1905000"/>
              <a:ext cx="9033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Protista</a:t>
              </a:r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953000" y="2057400"/>
              <a:ext cx="10038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Animalia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324600" y="1981200"/>
              <a:ext cx="6960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Fungi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189568" y="6488668"/>
              <a:ext cx="47446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One or More possible FIRST organisms on EARTH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HumanEvolution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Did Climate Change Drive Human Evolution?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>
                <a:hlinkClick r:id="rId2"/>
              </a:rPr>
              <a:t>Listen To the Story on NPR</a:t>
            </a:r>
            <a:r>
              <a:rPr lang="en-US" smtClean="0"/>
              <a:t>   </a:t>
            </a:r>
          </a:p>
          <a:p>
            <a:pPr eaLnBrk="1" hangingPunct="1"/>
            <a:endParaRPr lang="en-US" smtClean="0"/>
          </a:p>
        </p:txBody>
      </p:sp>
      <p:pic>
        <p:nvPicPr>
          <p:cNvPr id="64516" name="Picture 5" descr="e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352800"/>
            <a:ext cx="2578100" cy="309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5" descr="Five fossil human skulls over a 2.5 million year sp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4419600"/>
            <a:ext cx="5410200" cy="28495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smtClean="0">
                <a:solidFill>
                  <a:schemeClr val="bg1"/>
                </a:solidFill>
              </a:rPr>
              <a:t>Five fossilized human skulls show how the shape of the early human face evolved: (left to right) </a:t>
            </a:r>
            <a:r>
              <a:rPr lang="en-US" sz="1800" i="1" smtClean="0">
                <a:solidFill>
                  <a:schemeClr val="bg1"/>
                </a:solidFill>
              </a:rPr>
              <a:t>Australopithecus africanus</a:t>
            </a:r>
            <a:r>
              <a:rPr lang="en-US" sz="1800" smtClean="0">
                <a:solidFill>
                  <a:schemeClr val="bg1"/>
                </a:solidFill>
              </a:rPr>
              <a:t>, 2.5 million years old; </a:t>
            </a:r>
            <a:r>
              <a:rPr lang="en-US" sz="1800" i="1" smtClean="0">
                <a:solidFill>
                  <a:schemeClr val="bg1"/>
                </a:solidFill>
              </a:rPr>
              <a:t>Homo rudolfensis</a:t>
            </a:r>
            <a:r>
              <a:rPr lang="en-US" sz="1800" smtClean="0">
                <a:solidFill>
                  <a:schemeClr val="bg1"/>
                </a:solidFill>
              </a:rPr>
              <a:t>, 1.9 million years old; </a:t>
            </a:r>
            <a:r>
              <a:rPr lang="en-US" sz="1800" i="1" smtClean="0">
                <a:solidFill>
                  <a:schemeClr val="bg1"/>
                </a:solidFill>
              </a:rPr>
              <a:t>Homo erectus</a:t>
            </a:r>
            <a:r>
              <a:rPr lang="en-US" sz="1800" smtClean="0">
                <a:solidFill>
                  <a:schemeClr val="bg1"/>
                </a:solidFill>
              </a:rPr>
              <a:t>, 1 million years old; </a:t>
            </a:r>
            <a:r>
              <a:rPr lang="en-US" sz="1800" i="1" smtClean="0">
                <a:solidFill>
                  <a:schemeClr val="bg1"/>
                </a:solidFill>
              </a:rPr>
              <a:t>Homo heidelbergensis</a:t>
            </a:r>
            <a:r>
              <a:rPr lang="en-US" sz="1800" smtClean="0">
                <a:solidFill>
                  <a:schemeClr val="bg1"/>
                </a:solidFill>
              </a:rPr>
              <a:t>, 350,000 years old; </a:t>
            </a:r>
            <a:r>
              <a:rPr lang="en-US" sz="1800" i="1" smtClean="0">
                <a:solidFill>
                  <a:schemeClr val="bg1"/>
                </a:solidFill>
              </a:rPr>
              <a:t>Homo sapiens</a:t>
            </a:r>
            <a:r>
              <a:rPr lang="en-US" sz="1800" smtClean="0">
                <a:solidFill>
                  <a:schemeClr val="bg1"/>
                </a:solidFill>
              </a:rPr>
              <a:t>, 4,800 years old. Scientists believe that climate change had a major impact on the development of early humans.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8" descr="skelet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8600"/>
            <a:ext cx="7443788" cy="479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257800"/>
            <a:ext cx="8229600" cy="144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smtClean="0"/>
              <a:t>Skeletons currently on display at the National Museum of Natural History: (left to right) Homo erectus, 1 million years old; Australopithecus afarensis, 2.5 million years old; Homo neanderthalensis, 32,000 to 100,000 years old. Researchers are using ancient remains like these to learn more about the effects climate change may have had on evolution.</a:t>
            </a:r>
          </a:p>
          <a:p>
            <a:pPr eaLnBrk="1" hangingPunct="1">
              <a:lnSpc>
                <a:spcPct val="90000"/>
              </a:lnSpc>
            </a:pPr>
            <a:endParaRPr lang="en-US" sz="1800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  <p:sp>
        <p:nvSpPr>
          <p:cNvPr id="66565" name="Rectangle 6"/>
          <p:cNvSpPr>
            <a:spLocks noChangeArrowheads="1"/>
          </p:cNvSpPr>
          <p:nvPr/>
        </p:nvSpPr>
        <p:spPr bwMode="auto">
          <a:xfrm>
            <a:off x="-4527550" y="3290888"/>
            <a:ext cx="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Cladogram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3352800"/>
            <a:ext cx="5753159" cy="34474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Reading a </a:t>
            </a:r>
            <a:r>
              <a:rPr lang="en-US" dirty="0" err="1" smtClean="0"/>
              <a:t>Cladogram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3600" dirty="0" smtClean="0"/>
              <a:t>Page 4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37"/>
            <a:ext cx="8229600" cy="4906963"/>
          </a:xfrm>
        </p:spPr>
        <p:txBody>
          <a:bodyPr/>
          <a:lstStyle/>
          <a:p>
            <a:pPr algn="ctr">
              <a:buNone/>
            </a:pPr>
            <a:r>
              <a:rPr lang="en-US" sz="3600" b="1" u="sng" dirty="0" err="1" smtClean="0">
                <a:solidFill>
                  <a:srgbClr val="C00000"/>
                </a:solidFill>
              </a:rPr>
              <a:t>Cladograms</a:t>
            </a:r>
            <a:r>
              <a:rPr lang="en-US" sz="3600" b="1" dirty="0" smtClean="0">
                <a:solidFill>
                  <a:srgbClr val="C00000"/>
                </a:solidFill>
              </a:rPr>
              <a:t> show the acquisition of traits</a:t>
            </a:r>
            <a:br>
              <a:rPr lang="en-US" sz="3600" b="1" dirty="0" smtClean="0">
                <a:solidFill>
                  <a:srgbClr val="C00000"/>
                </a:solidFill>
              </a:rPr>
            </a:br>
            <a:r>
              <a:rPr lang="en-US" sz="3600" b="1" dirty="0" smtClean="0">
                <a:solidFill>
                  <a:srgbClr val="C00000"/>
                </a:solidFill>
              </a:rPr>
              <a:t>(Shows traits Not dates)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This means they show the sequence of adaptations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9800" y="4191000"/>
            <a:ext cx="2971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Everything that comes after a trait/adaptation will have that trait/adaptation</a:t>
            </a:r>
          </a:p>
          <a:p>
            <a:endParaRPr lang="en-US" dirty="0" smtClean="0"/>
          </a:p>
          <a:p>
            <a:r>
              <a:rPr lang="en-US" dirty="0" smtClean="0"/>
              <a:t>Ex: Lancelets and Lampreys evolved before the jaw adaptation, so they DO NOT have jaws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Binomial nomenclature</a:t>
            </a:r>
            <a:br>
              <a:rPr lang="en-US" dirty="0" smtClean="0"/>
            </a:br>
            <a:r>
              <a:rPr lang="en-US" dirty="0" smtClean="0"/>
              <a:t>Page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C00000"/>
                </a:solidFill>
              </a:rPr>
              <a:t>Carolus</a:t>
            </a:r>
            <a:r>
              <a:rPr lang="en-US" b="1" dirty="0" smtClean="0">
                <a:solidFill>
                  <a:srgbClr val="C00000"/>
                </a:solidFill>
              </a:rPr>
              <a:t> Linnaeus (1707-1778)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Botanist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Wanted a better way to classify 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organisms other than by common 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name.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Why would using common names of organisms be problematic for scientists?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6626" name="Picture 2" descr="http://upload.wikimedia.org/wikipedia/commons/thumb/6/68/Carl_von_Linn%C3%A9.jpg/240px-Carl_von_Linn%C3%A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600200"/>
            <a:ext cx="2286000" cy="2762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6753</TotalTime>
  <Words>2188</Words>
  <Application>Microsoft Office PowerPoint</Application>
  <PresentationFormat>On-screen Show (4:3)</PresentationFormat>
  <Paragraphs>603</Paragraphs>
  <Slides>77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78" baseType="lpstr">
      <vt:lpstr>Office Theme</vt:lpstr>
      <vt:lpstr>Classification &amp; the Six Kingdoms Note Book</vt:lpstr>
      <vt:lpstr>Color and label each domain and kingdom on the front and back cover of your booklet.</vt:lpstr>
      <vt:lpstr>PowerPoint Presentation</vt:lpstr>
      <vt:lpstr>Levels of classification</vt:lpstr>
      <vt:lpstr>Levels of classification Page 3</vt:lpstr>
      <vt:lpstr>Levels of Classification  Page 3</vt:lpstr>
      <vt:lpstr>PowerPoint Presentation</vt:lpstr>
      <vt:lpstr>Reading a Cladogram  Page 4</vt:lpstr>
      <vt:lpstr>Binomial nomenclature Page 5</vt:lpstr>
      <vt:lpstr>Binomial nomenclature Page 5</vt:lpstr>
      <vt:lpstr>Binomial nomenclature Page 5</vt:lpstr>
      <vt:lpstr>Binomial nomenclature Page 5</vt:lpstr>
      <vt:lpstr>Prokaryotes</vt:lpstr>
      <vt:lpstr>Prokaryotic Shapes</vt:lpstr>
      <vt:lpstr>Bacterial Grouping</vt:lpstr>
      <vt:lpstr>Domain Archaea Page 6</vt:lpstr>
      <vt:lpstr>Domain Bacteria Page 7</vt:lpstr>
      <vt:lpstr>Domain Eukarya (This spans the bottom of pages 6-7 below the solid line)</vt:lpstr>
      <vt:lpstr>Breaking down the Domains (not in book)</vt:lpstr>
      <vt:lpstr>Breaking down the Kingdoms (not in book)</vt:lpstr>
      <vt:lpstr>Cell and Virus Characteristics</vt:lpstr>
      <vt:lpstr>The Six Kingdoms Page 9 (You will come back to this page)</vt:lpstr>
      <vt:lpstr>Kingdom Archaebacteria Page 10</vt:lpstr>
      <vt:lpstr>Kingdom Eubacteria Page 11</vt:lpstr>
      <vt:lpstr>E. coli article (Bottom box page 10)</vt:lpstr>
      <vt:lpstr>Domain Bacteria (Bottom box Page 11)</vt:lpstr>
      <vt:lpstr>Domain Bacteria Page 11 (Middle half examples)</vt:lpstr>
      <vt:lpstr>PowerPoint Presentation</vt:lpstr>
      <vt:lpstr>Kingdom Protista: Water Molds (Fungus-like protists) Page 12</vt:lpstr>
      <vt:lpstr>Kingdom Protista: Algae (Plant-like protists) Page 12</vt:lpstr>
      <vt:lpstr>Kingdom Protista: Protozoa (Animal-like protists) Page 13</vt:lpstr>
      <vt:lpstr>PowerPoint Presentation</vt:lpstr>
      <vt:lpstr>Kingdom Fungi Page 14</vt:lpstr>
      <vt:lpstr>Ringworm</vt:lpstr>
      <vt:lpstr>Athletes foot</vt:lpstr>
      <vt:lpstr>Kingdom Plantae Page 15</vt:lpstr>
      <vt:lpstr>Kingdom Animalia Page 16</vt:lpstr>
      <vt:lpstr>Major Phyla of the Animal Kingdom Not in book</vt:lpstr>
      <vt:lpstr>REFLECTION</vt:lpstr>
      <vt:lpstr>Do Dichotomous key (Page 17)</vt:lpstr>
      <vt:lpstr>Vertebrate Cladogram (Page 18)</vt:lpstr>
      <vt:lpstr>Comparing the classification of Humans and Chimpanzees (page 19)</vt:lpstr>
      <vt:lpstr>Booklet stops here… following slides if time permits</vt:lpstr>
      <vt:lpstr>Phylum: Porifera</vt:lpstr>
      <vt:lpstr>Phylum: Cnidaria</vt:lpstr>
      <vt:lpstr>Phylum: Platyhelminthes</vt:lpstr>
      <vt:lpstr>Phylum: Nemotoda</vt:lpstr>
      <vt:lpstr>Phylum: Annelida</vt:lpstr>
      <vt:lpstr>Phylum: Mollusca</vt:lpstr>
      <vt:lpstr>Phylum: Arthropoda</vt:lpstr>
      <vt:lpstr>Phylum: Echinodermata</vt:lpstr>
      <vt:lpstr>Phylum: Chordata</vt:lpstr>
      <vt:lpstr>Classification of Vertebrates (Page 18) bottom</vt:lpstr>
      <vt:lpstr>Order Monotremata</vt:lpstr>
      <vt:lpstr>Order Monotremata</vt:lpstr>
      <vt:lpstr>Order Didelphimorphia - Opossums</vt:lpstr>
      <vt:lpstr>Order Diprotodontia </vt:lpstr>
      <vt:lpstr>Order Artiodactyla</vt:lpstr>
      <vt:lpstr>Order Perissodactyla</vt:lpstr>
      <vt:lpstr>Order Carnivora</vt:lpstr>
      <vt:lpstr>Order Cetacea</vt:lpstr>
      <vt:lpstr>Order Chiroptera</vt:lpstr>
      <vt:lpstr>Order Insectivora </vt:lpstr>
      <vt:lpstr>Order Lagomorpha</vt:lpstr>
      <vt:lpstr>Order Primates</vt:lpstr>
      <vt:lpstr>Order Proboscidea </vt:lpstr>
      <vt:lpstr>Order Rodentia</vt:lpstr>
      <vt:lpstr>Order Sirenia</vt:lpstr>
      <vt:lpstr>Order Tubulidentata</vt:lpstr>
      <vt:lpstr>Order Edentata  [also called Xenarthra]</vt:lpstr>
      <vt:lpstr>Order Pholidota</vt:lpstr>
      <vt:lpstr>History of Human Kind</vt:lpstr>
      <vt:lpstr>Front Cover</vt:lpstr>
      <vt:lpstr>Hypothetical Tree/Ring of life</vt:lpstr>
      <vt:lpstr>HumanEvolution</vt:lpstr>
      <vt:lpstr>PowerPoint Presentation</vt:lpstr>
      <vt:lpstr>PowerPoint Presentation</vt:lpstr>
    </vt:vector>
  </TitlesOfParts>
  <Company>PFISD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e810760</dc:creator>
  <cp:lastModifiedBy>Alfred N Kapa</cp:lastModifiedBy>
  <cp:revision>232</cp:revision>
  <dcterms:created xsi:type="dcterms:W3CDTF">2013-04-04T18:01:34Z</dcterms:created>
  <dcterms:modified xsi:type="dcterms:W3CDTF">2016-03-28T12:55:23Z</dcterms:modified>
</cp:coreProperties>
</file>